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9"/>
  </p:notesMasterIdLst>
  <p:sldIdLst>
    <p:sldId id="613" r:id="rId2"/>
    <p:sldId id="614" r:id="rId3"/>
    <p:sldId id="320" r:id="rId4"/>
    <p:sldId id="557" r:id="rId5"/>
    <p:sldId id="562" r:id="rId6"/>
    <p:sldId id="558" r:id="rId7"/>
    <p:sldId id="559" r:id="rId8"/>
    <p:sldId id="560" r:id="rId9"/>
    <p:sldId id="563" r:id="rId10"/>
    <p:sldId id="565" r:id="rId11"/>
    <p:sldId id="566" r:id="rId12"/>
    <p:sldId id="561" r:id="rId13"/>
    <p:sldId id="567" r:id="rId14"/>
    <p:sldId id="568" r:id="rId15"/>
    <p:sldId id="569" r:id="rId16"/>
    <p:sldId id="571" r:id="rId17"/>
    <p:sldId id="572" r:id="rId18"/>
    <p:sldId id="573" r:id="rId19"/>
    <p:sldId id="574" r:id="rId20"/>
    <p:sldId id="570" r:id="rId21"/>
    <p:sldId id="575" r:id="rId22"/>
    <p:sldId id="582" r:id="rId23"/>
    <p:sldId id="583" r:id="rId24"/>
    <p:sldId id="584" r:id="rId25"/>
    <p:sldId id="588" r:id="rId26"/>
    <p:sldId id="590" r:id="rId27"/>
    <p:sldId id="591" r:id="rId28"/>
    <p:sldId id="594" r:id="rId29"/>
    <p:sldId id="595" r:id="rId30"/>
    <p:sldId id="596" r:id="rId31"/>
    <p:sldId id="598" r:id="rId32"/>
    <p:sldId id="601" r:id="rId33"/>
    <p:sldId id="602" r:id="rId34"/>
    <p:sldId id="603" r:id="rId35"/>
    <p:sldId id="604" r:id="rId36"/>
    <p:sldId id="599" r:id="rId37"/>
    <p:sldId id="605" r:id="rId38"/>
    <p:sldId id="607" r:id="rId39"/>
    <p:sldId id="611" r:id="rId40"/>
    <p:sldId id="612" r:id="rId41"/>
    <p:sldId id="608" r:id="rId42"/>
    <p:sldId id="610" r:id="rId43"/>
    <p:sldId id="668" r:id="rId44"/>
    <p:sldId id="669" r:id="rId45"/>
    <p:sldId id="352" r:id="rId46"/>
    <p:sldId id="353" r:id="rId47"/>
    <p:sldId id="319" r:id="rId48"/>
    <p:sldId id="670" r:id="rId49"/>
    <p:sldId id="671" r:id="rId50"/>
    <p:sldId id="672" r:id="rId51"/>
    <p:sldId id="673" r:id="rId52"/>
    <p:sldId id="674" r:id="rId53"/>
    <p:sldId id="675" r:id="rId54"/>
    <p:sldId id="676" r:id="rId55"/>
    <p:sldId id="677" r:id="rId56"/>
    <p:sldId id="678" r:id="rId57"/>
    <p:sldId id="679" r:id="rId58"/>
  </p:sldIdLst>
  <p:sldSz cx="12192000" cy="6858000"/>
  <p:notesSz cx="6858000" cy="9144000"/>
  <p:defaultText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rancken, J.L.M." initials="VraJ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9" autoAdjust="0"/>
    <p:restoredTop sz="83410" autoAdjust="0"/>
  </p:normalViewPr>
  <p:slideViewPr>
    <p:cSldViewPr snapToGrid="0">
      <p:cViewPr varScale="1">
        <p:scale>
          <a:sx n="93" d="100"/>
          <a:sy n="93" d="100"/>
        </p:scale>
        <p:origin x="1304"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2" d="100"/>
          <a:sy n="92" d="100"/>
        </p:scale>
        <p:origin x="373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nl-NL">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49F1D8FA-9EBB-44F6-A8FA-28EE6A9EB8EF}" type="datetimeFigureOut">
              <a:rPr lang="nl-NL" smtClean="0">
                <a:uFillTx/>
              </a:rPr>
              <a:t>04-11-2020</a:t>
            </a:fld>
            <a:endParaRPr lang="nl-NL">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nl-NL">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nl-NL">
              <a:uFillTx/>
            </a:endParaRP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nl-NL">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C3CF2AA8-3FAA-400F-89DF-DA1AEEA89015}" type="slidenum">
              <a:rPr lang="nl-NL" smtClean="0">
                <a:uFillTx/>
              </a:rPr>
              <a:t>‹#›</a:t>
            </a:fld>
            <a:endParaRPr lang="nl-NL">
              <a:uFillTx/>
            </a:endParaRPr>
          </a:p>
        </p:txBody>
      </p:sp>
    </p:spTree>
    <p:extLst>
      <p:ext uri="{BB962C8B-B14F-4D97-AF65-F5344CB8AC3E}">
        <p14:creationId xmlns:p14="http://schemas.microsoft.com/office/powerpoint/2010/main" val="261453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a:t>
            </a:fld>
            <a:endParaRPr lang="nl-NL">
              <a:uFillTx/>
            </a:endParaRPr>
          </a:p>
        </p:txBody>
      </p:sp>
    </p:spTree>
    <p:extLst>
      <p:ext uri="{BB962C8B-B14F-4D97-AF65-F5344CB8AC3E}">
        <p14:creationId xmlns:p14="http://schemas.microsoft.com/office/powerpoint/2010/main" val="1903077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TRUE AND q = TRUE, then p </a:t>
            </a:r>
            <a:r>
              <a:rPr lang="en-US" sz="1200" b="1" dirty="0">
                <a:solidFill>
                  <a:srgbClr val="FFC000"/>
                </a:solidFill>
              </a:rPr>
              <a:t>∧</a:t>
            </a:r>
            <a:r>
              <a:rPr lang="en-US" sz="1200" b="1" baseline="0" dirty="0">
                <a:solidFill>
                  <a:srgbClr val="FFC000"/>
                </a:solidFill>
              </a:rPr>
              <a:t> </a:t>
            </a:r>
            <a:r>
              <a:rPr lang="en-US" baseline="0" dirty="0"/>
              <a:t>q =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TRUE AND q = FALSE, then p </a:t>
            </a:r>
            <a:r>
              <a:rPr lang="en-US" sz="1200" b="1" dirty="0">
                <a:solidFill>
                  <a:srgbClr val="FFC000"/>
                </a:solidFill>
              </a:rPr>
              <a:t>∧</a:t>
            </a:r>
            <a:r>
              <a:rPr lang="en-US" sz="1200" b="1" baseline="0" dirty="0">
                <a:solidFill>
                  <a:srgbClr val="FFC000"/>
                </a:solidFill>
              </a:rPr>
              <a:t> </a:t>
            </a:r>
            <a:r>
              <a:rPr lang="en-US" baseline="0" dirty="0"/>
              <a:t>q = FALSE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FALSE AND q = TRUE, then p </a:t>
            </a:r>
            <a:r>
              <a:rPr lang="en-US" sz="1200" b="1" dirty="0">
                <a:solidFill>
                  <a:srgbClr val="FFC000"/>
                </a:solidFill>
              </a:rPr>
              <a:t>∧</a:t>
            </a:r>
            <a:r>
              <a:rPr lang="en-US" sz="1200" b="1" baseline="0" dirty="0">
                <a:solidFill>
                  <a:srgbClr val="FFC000"/>
                </a:solidFill>
              </a:rPr>
              <a:t> </a:t>
            </a:r>
            <a:r>
              <a:rPr lang="en-US" baseline="0" dirty="0"/>
              <a:t>q = FALSE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FALSE AND q = FALSE, then p </a:t>
            </a:r>
            <a:r>
              <a:rPr lang="en-US" sz="1200" b="1" dirty="0">
                <a:solidFill>
                  <a:srgbClr val="FFC000"/>
                </a:solidFill>
              </a:rPr>
              <a:t>∧</a:t>
            </a:r>
            <a:r>
              <a:rPr lang="en-US" sz="1200" b="1" baseline="0" dirty="0">
                <a:solidFill>
                  <a:srgbClr val="FFC000"/>
                </a:solidFill>
              </a:rPr>
              <a:t> </a:t>
            </a:r>
            <a:r>
              <a:rPr lang="en-US" baseline="0" dirty="0"/>
              <a:t>q = FALSE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24</a:t>
            </a:fld>
            <a:endParaRPr lang="nl-NL">
              <a:uFillTx/>
            </a:endParaRPr>
          </a:p>
        </p:txBody>
      </p:sp>
    </p:spTree>
    <p:extLst>
      <p:ext uri="{BB962C8B-B14F-4D97-AF65-F5344CB8AC3E}">
        <p14:creationId xmlns:p14="http://schemas.microsoft.com/office/powerpoint/2010/main" val="3761321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TRUE, q = TRUE, then p </a:t>
            </a:r>
            <a:r>
              <a:rPr lang="en-US" b="1" dirty="0">
                <a:solidFill>
                  <a:srgbClr val="FFC000"/>
                </a:solidFill>
              </a:rPr>
              <a:t>∨</a:t>
            </a:r>
            <a:r>
              <a:rPr lang="en-US" sz="1200" b="1" baseline="0" dirty="0">
                <a:solidFill>
                  <a:srgbClr val="FFC000"/>
                </a:solidFill>
              </a:rPr>
              <a:t> </a:t>
            </a:r>
            <a:r>
              <a:rPr lang="en-US" baseline="0" dirty="0"/>
              <a:t>q =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TRUE, q = FALSE, then p </a:t>
            </a:r>
            <a:r>
              <a:rPr lang="en-US" b="1" dirty="0">
                <a:solidFill>
                  <a:srgbClr val="FFC000"/>
                </a:solidFill>
              </a:rPr>
              <a:t>∨</a:t>
            </a:r>
            <a:r>
              <a:rPr lang="en-US" sz="1200" b="1" baseline="0" dirty="0">
                <a:solidFill>
                  <a:srgbClr val="FFC000"/>
                </a:solidFill>
              </a:rPr>
              <a:t> </a:t>
            </a:r>
            <a:r>
              <a:rPr lang="en-US" baseline="0" dirty="0"/>
              <a:t>q =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FALSE, q = TRUE, then p </a:t>
            </a:r>
            <a:r>
              <a:rPr lang="en-US" b="1" dirty="0">
                <a:solidFill>
                  <a:srgbClr val="FFC000"/>
                </a:solidFill>
              </a:rPr>
              <a:t>∨</a:t>
            </a:r>
            <a:r>
              <a:rPr lang="en-US" sz="1200" b="1" baseline="0" dirty="0">
                <a:solidFill>
                  <a:srgbClr val="FFC000"/>
                </a:solidFill>
              </a:rPr>
              <a:t> </a:t>
            </a:r>
            <a:r>
              <a:rPr lang="en-US" baseline="0" dirty="0"/>
              <a:t>q =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FALSE, q = FALSE, then p </a:t>
            </a:r>
            <a:r>
              <a:rPr lang="en-US" b="1" dirty="0">
                <a:solidFill>
                  <a:srgbClr val="FFC000"/>
                </a:solidFill>
              </a:rPr>
              <a:t>∨</a:t>
            </a:r>
            <a:r>
              <a:rPr lang="en-US" sz="1200" b="1" baseline="0" dirty="0">
                <a:solidFill>
                  <a:srgbClr val="FFC000"/>
                </a:solidFill>
              </a:rPr>
              <a:t> </a:t>
            </a:r>
            <a:r>
              <a:rPr lang="en-US" baseline="0" dirty="0"/>
              <a:t>q = FALSE</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25</a:t>
            </a:fld>
            <a:endParaRPr lang="nl-NL">
              <a:uFillTx/>
            </a:endParaRPr>
          </a:p>
        </p:txBody>
      </p:sp>
    </p:spTree>
    <p:extLst>
      <p:ext uri="{BB962C8B-B14F-4D97-AF65-F5344CB8AC3E}">
        <p14:creationId xmlns:p14="http://schemas.microsoft.com/office/powerpoint/2010/main" val="2459963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TRUE, q = TRUE, then p </a:t>
            </a:r>
            <a:r>
              <a:rPr lang="en-US" b="1" dirty="0">
                <a:solidFill>
                  <a:srgbClr val="FFC000"/>
                </a:solidFill>
              </a:rPr>
              <a:t>∨</a:t>
            </a:r>
            <a:r>
              <a:rPr lang="en-US" sz="1200" b="1" baseline="0" dirty="0">
                <a:solidFill>
                  <a:srgbClr val="FFC000"/>
                </a:solidFill>
              </a:rPr>
              <a:t> </a:t>
            </a:r>
            <a:r>
              <a:rPr lang="en-US" baseline="0" dirty="0"/>
              <a:t>q =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TRUE, q = FALSE, then p </a:t>
            </a:r>
            <a:r>
              <a:rPr lang="en-US" b="1" dirty="0">
                <a:solidFill>
                  <a:srgbClr val="FFC000"/>
                </a:solidFill>
              </a:rPr>
              <a:t>∨</a:t>
            </a:r>
            <a:r>
              <a:rPr lang="en-US" sz="1200" b="1" baseline="0" dirty="0">
                <a:solidFill>
                  <a:srgbClr val="FFC000"/>
                </a:solidFill>
              </a:rPr>
              <a:t> </a:t>
            </a:r>
            <a:r>
              <a:rPr lang="en-US" baseline="0" dirty="0"/>
              <a:t>q = TRUE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FALSE, q = TRUE, then p </a:t>
            </a:r>
            <a:r>
              <a:rPr lang="en-US" b="1" dirty="0">
                <a:solidFill>
                  <a:srgbClr val="FFC000"/>
                </a:solidFill>
              </a:rPr>
              <a:t>∨</a:t>
            </a:r>
            <a:r>
              <a:rPr lang="en-US" sz="1200" b="1" baseline="0" dirty="0">
                <a:solidFill>
                  <a:srgbClr val="FFC000"/>
                </a:solidFill>
              </a:rPr>
              <a:t> </a:t>
            </a:r>
            <a:r>
              <a:rPr lang="en-US" baseline="0" dirty="0"/>
              <a:t>q =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FALSE, q = FALSE, then p </a:t>
            </a:r>
            <a:r>
              <a:rPr lang="en-US" b="1" dirty="0">
                <a:solidFill>
                  <a:srgbClr val="FFC000"/>
                </a:solidFill>
              </a:rPr>
              <a:t>∨</a:t>
            </a:r>
            <a:r>
              <a:rPr lang="en-US" sz="1200" b="1" baseline="0" dirty="0">
                <a:solidFill>
                  <a:srgbClr val="FFC000"/>
                </a:solidFill>
              </a:rPr>
              <a:t> </a:t>
            </a:r>
            <a:r>
              <a:rPr lang="en-US" baseline="0" dirty="0"/>
              <a:t>q = FALSE</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26</a:t>
            </a:fld>
            <a:endParaRPr lang="nl-NL">
              <a:uFillTx/>
            </a:endParaRPr>
          </a:p>
        </p:txBody>
      </p:sp>
    </p:spTree>
    <p:extLst>
      <p:ext uri="{BB962C8B-B14F-4D97-AF65-F5344CB8AC3E}">
        <p14:creationId xmlns:p14="http://schemas.microsoft.com/office/powerpoint/2010/main" val="764677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27</a:t>
            </a:fld>
            <a:endParaRPr lang="nl-NL">
              <a:uFillTx/>
            </a:endParaRPr>
          </a:p>
        </p:txBody>
      </p:sp>
    </p:spTree>
    <p:extLst>
      <p:ext uri="{BB962C8B-B14F-4D97-AF65-F5344CB8AC3E}">
        <p14:creationId xmlns:p14="http://schemas.microsoft.com/office/powerpoint/2010/main" val="3654234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29</a:t>
            </a:fld>
            <a:endParaRPr lang="nl-NL">
              <a:uFillTx/>
            </a:endParaRPr>
          </a:p>
        </p:txBody>
      </p:sp>
    </p:spTree>
    <p:extLst>
      <p:ext uri="{BB962C8B-B14F-4D97-AF65-F5344CB8AC3E}">
        <p14:creationId xmlns:p14="http://schemas.microsoft.com/office/powerpoint/2010/main" val="175061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30</a:t>
            </a:fld>
            <a:endParaRPr lang="nl-NL">
              <a:uFillTx/>
            </a:endParaRPr>
          </a:p>
        </p:txBody>
      </p:sp>
    </p:spTree>
    <p:extLst>
      <p:ext uri="{BB962C8B-B14F-4D97-AF65-F5344CB8AC3E}">
        <p14:creationId xmlns:p14="http://schemas.microsoft.com/office/powerpoint/2010/main" val="3349777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32</a:t>
            </a:fld>
            <a:endParaRPr lang="nl-NL">
              <a:uFillTx/>
            </a:endParaRPr>
          </a:p>
        </p:txBody>
      </p:sp>
    </p:spTree>
    <p:extLst>
      <p:ext uri="{BB962C8B-B14F-4D97-AF65-F5344CB8AC3E}">
        <p14:creationId xmlns:p14="http://schemas.microsoft.com/office/powerpoint/2010/main" val="2693203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33</a:t>
            </a:fld>
            <a:endParaRPr lang="nl-NL">
              <a:uFillTx/>
            </a:endParaRPr>
          </a:p>
        </p:txBody>
      </p:sp>
    </p:spTree>
    <p:extLst>
      <p:ext uri="{BB962C8B-B14F-4D97-AF65-F5344CB8AC3E}">
        <p14:creationId xmlns:p14="http://schemas.microsoft.com/office/powerpoint/2010/main" val="3487363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35</a:t>
            </a:fld>
            <a:endParaRPr lang="nl-NL">
              <a:uFillTx/>
            </a:endParaRPr>
          </a:p>
        </p:txBody>
      </p:sp>
    </p:spTree>
    <p:extLst>
      <p:ext uri="{BB962C8B-B14F-4D97-AF65-F5344CB8AC3E}">
        <p14:creationId xmlns:p14="http://schemas.microsoft.com/office/powerpoint/2010/main" val="3012498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36</a:t>
            </a:fld>
            <a:endParaRPr lang="nl-NL">
              <a:uFillTx/>
            </a:endParaRPr>
          </a:p>
        </p:txBody>
      </p:sp>
    </p:spTree>
    <p:extLst>
      <p:ext uri="{BB962C8B-B14F-4D97-AF65-F5344CB8AC3E}">
        <p14:creationId xmlns:p14="http://schemas.microsoft.com/office/powerpoint/2010/main" val="2359615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a:t>
            </a:fld>
            <a:endParaRPr lang="nl-NL">
              <a:uFillTx/>
            </a:endParaRPr>
          </a:p>
        </p:txBody>
      </p:sp>
    </p:spTree>
    <p:extLst>
      <p:ext uri="{BB962C8B-B14F-4D97-AF65-F5344CB8AC3E}">
        <p14:creationId xmlns:p14="http://schemas.microsoft.com/office/powerpoint/2010/main" val="2693493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37</a:t>
            </a:fld>
            <a:endParaRPr lang="nl-NL">
              <a:uFillTx/>
            </a:endParaRPr>
          </a:p>
        </p:txBody>
      </p:sp>
    </p:spTree>
    <p:extLst>
      <p:ext uri="{BB962C8B-B14F-4D97-AF65-F5344CB8AC3E}">
        <p14:creationId xmlns:p14="http://schemas.microsoft.com/office/powerpoint/2010/main" val="2022015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p>
        </p:txBody>
      </p:sp>
      <p:sp>
        <p:nvSpPr>
          <p:cNvPr id="4" name="Tijdelijke aanduiding voor dianummer 3"/>
          <p:cNvSpPr>
            <a:spLocks noGrp="1"/>
          </p:cNvSpPr>
          <p:nvPr>
            <p:ph type="sldNum" sz="quarter" idx="10"/>
          </p:nvPr>
        </p:nvSpPr>
        <p:spPr/>
        <p:txBody>
          <a:bodyPr/>
          <a:lstStyle/>
          <a:p>
            <a:fld id="{C3CF2AA8-3FAA-400F-89DF-DA1AEEA89015}" type="slidenum">
              <a:rPr lang="nl-NL" smtClean="0">
                <a:uFillTx/>
              </a:rPr>
              <a:t>46</a:t>
            </a:fld>
            <a:endParaRPr lang="nl-NL">
              <a:uFillTx/>
            </a:endParaRPr>
          </a:p>
        </p:txBody>
      </p:sp>
    </p:spTree>
    <p:extLst>
      <p:ext uri="{BB962C8B-B14F-4D97-AF65-F5344CB8AC3E}">
        <p14:creationId xmlns:p14="http://schemas.microsoft.com/office/powerpoint/2010/main" val="2495454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=gI-qXk7XojA</a:t>
            </a:r>
          </a:p>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48</a:t>
            </a:fld>
            <a:endParaRPr lang="nl-NL">
              <a:uFillTx/>
            </a:endParaRPr>
          </a:p>
        </p:txBody>
      </p:sp>
    </p:spTree>
    <p:extLst>
      <p:ext uri="{BB962C8B-B14F-4D97-AF65-F5344CB8AC3E}">
        <p14:creationId xmlns:p14="http://schemas.microsoft.com/office/powerpoint/2010/main" val="1385273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=VCEYeB3bRW0</a:t>
            </a:r>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49</a:t>
            </a:fld>
            <a:endParaRPr lang="nl-NL">
              <a:uFillTx/>
            </a:endParaRPr>
          </a:p>
        </p:txBody>
      </p:sp>
    </p:spTree>
    <p:extLst>
      <p:ext uri="{BB962C8B-B14F-4D97-AF65-F5344CB8AC3E}">
        <p14:creationId xmlns:p14="http://schemas.microsoft.com/office/powerpoint/2010/main" val="885136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=Hby4mlpSNxo</a:t>
            </a:r>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50</a:t>
            </a:fld>
            <a:endParaRPr lang="nl-NL">
              <a:uFillTx/>
            </a:endParaRPr>
          </a:p>
        </p:txBody>
      </p:sp>
    </p:spTree>
    <p:extLst>
      <p:ext uri="{BB962C8B-B14F-4D97-AF65-F5344CB8AC3E}">
        <p14:creationId xmlns:p14="http://schemas.microsoft.com/office/powerpoint/2010/main" val="1474466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a:t>
            </a:r>
            <a:r>
              <a:rPr lang="en-GB" dirty="0" err="1"/>
              <a:t>wRMC-ttjhwM</a:t>
            </a:r>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51</a:t>
            </a:fld>
            <a:endParaRPr lang="nl-NL">
              <a:uFillTx/>
            </a:endParaRPr>
          </a:p>
        </p:txBody>
      </p:sp>
    </p:spTree>
    <p:extLst>
      <p:ext uri="{BB962C8B-B14F-4D97-AF65-F5344CB8AC3E}">
        <p14:creationId xmlns:p14="http://schemas.microsoft.com/office/powerpoint/2010/main" val="2124990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=q2eyZZK-Oik</a:t>
            </a:r>
          </a:p>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52</a:t>
            </a:fld>
            <a:endParaRPr lang="nl-NL">
              <a:uFillTx/>
            </a:endParaRPr>
          </a:p>
        </p:txBody>
      </p:sp>
    </p:spTree>
    <p:extLst>
      <p:ext uri="{BB962C8B-B14F-4D97-AF65-F5344CB8AC3E}">
        <p14:creationId xmlns:p14="http://schemas.microsoft.com/office/powerpoint/2010/main" val="3498834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=7mulE-zramc</a:t>
            </a:r>
          </a:p>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53</a:t>
            </a:fld>
            <a:endParaRPr lang="nl-NL">
              <a:uFillTx/>
            </a:endParaRPr>
          </a:p>
        </p:txBody>
      </p:sp>
    </p:spTree>
    <p:extLst>
      <p:ext uri="{BB962C8B-B14F-4D97-AF65-F5344CB8AC3E}">
        <p14:creationId xmlns:p14="http://schemas.microsoft.com/office/powerpoint/2010/main" val="2251905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=U2zPxuj8mnI</a:t>
            </a:r>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54</a:t>
            </a:fld>
            <a:endParaRPr lang="nl-NL">
              <a:uFillTx/>
            </a:endParaRPr>
          </a:p>
        </p:txBody>
      </p:sp>
    </p:spTree>
    <p:extLst>
      <p:ext uri="{BB962C8B-B14F-4D97-AF65-F5344CB8AC3E}">
        <p14:creationId xmlns:p14="http://schemas.microsoft.com/office/powerpoint/2010/main" val="2910410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=F3544ZyO-eU</a:t>
            </a:r>
          </a:p>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55</a:t>
            </a:fld>
            <a:endParaRPr lang="nl-NL">
              <a:uFillTx/>
            </a:endParaRPr>
          </a:p>
        </p:txBody>
      </p:sp>
    </p:spTree>
    <p:extLst>
      <p:ext uri="{BB962C8B-B14F-4D97-AF65-F5344CB8AC3E}">
        <p14:creationId xmlns:p14="http://schemas.microsoft.com/office/powerpoint/2010/main" val="1855821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3</a:t>
            </a:fld>
            <a:endParaRPr lang="nl-NL">
              <a:uFillTx/>
            </a:endParaRPr>
          </a:p>
        </p:txBody>
      </p:sp>
    </p:spTree>
    <p:extLst>
      <p:ext uri="{BB962C8B-B14F-4D97-AF65-F5344CB8AC3E}">
        <p14:creationId xmlns:p14="http://schemas.microsoft.com/office/powerpoint/2010/main" val="702549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dirty="0"/>
              <a:t>=oHijygNdx_8</a:t>
            </a:r>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56</a:t>
            </a:fld>
            <a:endParaRPr lang="nl-NL">
              <a:uFillTx/>
            </a:endParaRPr>
          </a:p>
        </p:txBody>
      </p:sp>
    </p:spTree>
    <p:extLst>
      <p:ext uri="{BB962C8B-B14F-4D97-AF65-F5344CB8AC3E}">
        <p14:creationId xmlns:p14="http://schemas.microsoft.com/office/powerpoint/2010/main" val="3137321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URL:</a:t>
            </a:r>
          </a:p>
          <a:p>
            <a:r>
              <a:rPr lang="en-GB" dirty="0"/>
              <a:t>https://</a:t>
            </a:r>
            <a:r>
              <a:rPr lang="en-GB" dirty="0" err="1"/>
              <a:t>www.youtube.com</a:t>
            </a:r>
            <a:r>
              <a:rPr lang="en-GB" dirty="0"/>
              <a:t>/</a:t>
            </a:r>
            <a:r>
              <a:rPr lang="en-GB" dirty="0" err="1"/>
              <a:t>watch?v</a:t>
            </a:r>
            <a:r>
              <a:rPr lang="en-GB"/>
              <a:t>=VBDoT8o4q00</a:t>
            </a:r>
          </a:p>
          <a:p>
            <a:endParaRPr lang="en-NL"/>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57</a:t>
            </a:fld>
            <a:endParaRPr lang="nl-NL">
              <a:uFillTx/>
            </a:endParaRPr>
          </a:p>
        </p:txBody>
      </p:sp>
    </p:spTree>
    <p:extLst>
      <p:ext uri="{BB962C8B-B14F-4D97-AF65-F5344CB8AC3E}">
        <p14:creationId xmlns:p14="http://schemas.microsoft.com/office/powerpoint/2010/main" val="3814221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Note: “Oranges taste good” is an opinion and as such doesn’t have a truth value.</a:t>
            </a:r>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7</a:t>
            </a:fld>
            <a:endParaRPr lang="nl-NL">
              <a:uFillTx/>
            </a:endParaRPr>
          </a:p>
        </p:txBody>
      </p:sp>
    </p:spTree>
    <p:extLst>
      <p:ext uri="{BB962C8B-B14F-4D97-AF65-F5344CB8AC3E}">
        <p14:creationId xmlns:p14="http://schemas.microsoft.com/office/powerpoint/2010/main" val="175706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Note: this slide can be used by students in the future if they need to know the difference between statements and propositions. Not required for Analysis courses.</a:t>
            </a:r>
          </a:p>
          <a:p>
            <a:endParaRPr lang="en-NL" dirty="0"/>
          </a:p>
        </p:txBody>
      </p:sp>
      <p:sp>
        <p:nvSpPr>
          <p:cNvPr id="4" name="Slide Number Placeholder 3"/>
          <p:cNvSpPr>
            <a:spLocks noGrp="1"/>
          </p:cNvSpPr>
          <p:nvPr>
            <p:ph type="sldNum" sz="quarter" idx="5"/>
          </p:nvPr>
        </p:nvSpPr>
        <p:spPr/>
        <p:txBody>
          <a:bodyPr/>
          <a:lstStyle/>
          <a:p>
            <a:fld id="{C3CF2AA8-3FAA-400F-89DF-DA1AEEA89015}" type="slidenum">
              <a:rPr lang="nl-NL" smtClean="0">
                <a:uFillTx/>
              </a:rPr>
              <a:t>8</a:t>
            </a:fld>
            <a:endParaRPr lang="nl-NL">
              <a:uFillTx/>
            </a:endParaRPr>
          </a:p>
        </p:txBody>
      </p:sp>
    </p:spTree>
    <p:extLst>
      <p:ext uri="{BB962C8B-B14F-4D97-AF65-F5344CB8AC3E}">
        <p14:creationId xmlns:p14="http://schemas.microsoft.com/office/powerpoint/2010/main" val="4041826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source video: </a:t>
            </a:r>
          </a:p>
          <a:p>
            <a:r>
              <a:rPr lang="en-US" dirty="0"/>
              <a:t>https://www.youtube.com/watch?v=aEjzjLv-YjI</a:t>
            </a:r>
          </a:p>
          <a:p>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13</a:t>
            </a:fld>
            <a:endParaRPr lang="nl-NL">
              <a:uFillTx/>
            </a:endParaRPr>
          </a:p>
        </p:txBody>
      </p:sp>
    </p:spTree>
    <p:extLst>
      <p:ext uri="{BB962C8B-B14F-4D97-AF65-F5344CB8AC3E}">
        <p14:creationId xmlns:p14="http://schemas.microsoft.com/office/powerpoint/2010/main" val="3455695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if P = TRUE, then not(P)</a:t>
            </a:r>
            <a:r>
              <a:rPr lang="en-US" baseline="0" dirty="0"/>
              <a:t> = not(TRUE) = FALSE</a:t>
            </a:r>
          </a:p>
          <a:p>
            <a:r>
              <a:rPr lang="en-US" baseline="0" dirty="0"/>
              <a:t>If P = FALSE, then not(P) = not(FALSE) = TRUE</a:t>
            </a: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21</a:t>
            </a:fld>
            <a:endParaRPr lang="nl-NL">
              <a:uFillTx/>
            </a:endParaRPr>
          </a:p>
        </p:txBody>
      </p:sp>
    </p:spTree>
    <p:extLst>
      <p:ext uri="{BB962C8B-B14F-4D97-AF65-F5344CB8AC3E}">
        <p14:creationId xmlns:p14="http://schemas.microsoft.com/office/powerpoint/2010/main" val="65340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TRUE AND q = TRUE, then p </a:t>
            </a:r>
            <a:r>
              <a:rPr lang="en-US" sz="1200" b="1" dirty="0">
                <a:solidFill>
                  <a:srgbClr val="FFC000"/>
                </a:solidFill>
              </a:rPr>
              <a:t>∧</a:t>
            </a:r>
            <a:r>
              <a:rPr lang="en-US" sz="1200" b="1" baseline="0" dirty="0">
                <a:solidFill>
                  <a:srgbClr val="FFC000"/>
                </a:solidFill>
              </a:rPr>
              <a:t> </a:t>
            </a:r>
            <a:r>
              <a:rPr lang="en-US" baseline="0" dirty="0"/>
              <a:t>q =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TRUE AND q = FALSE, then p </a:t>
            </a:r>
            <a:r>
              <a:rPr lang="en-US" sz="1200" b="1" dirty="0">
                <a:solidFill>
                  <a:srgbClr val="FFC000"/>
                </a:solidFill>
              </a:rPr>
              <a:t>∧</a:t>
            </a:r>
            <a:r>
              <a:rPr lang="en-US" sz="1200" b="1" baseline="0" dirty="0">
                <a:solidFill>
                  <a:srgbClr val="FFC000"/>
                </a:solidFill>
              </a:rPr>
              <a:t> </a:t>
            </a:r>
            <a:r>
              <a:rPr lang="en-US" baseline="0" dirty="0"/>
              <a:t>q = FALSE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FALSE AND q = TRUE, then p </a:t>
            </a:r>
            <a:r>
              <a:rPr lang="en-US" sz="1200" b="1" dirty="0">
                <a:solidFill>
                  <a:srgbClr val="FFC000"/>
                </a:solidFill>
              </a:rPr>
              <a:t>∧</a:t>
            </a:r>
            <a:r>
              <a:rPr lang="en-US" sz="1200" b="1" baseline="0" dirty="0">
                <a:solidFill>
                  <a:srgbClr val="FFC000"/>
                </a:solidFill>
              </a:rPr>
              <a:t> </a:t>
            </a:r>
            <a:r>
              <a:rPr lang="en-US" baseline="0" dirty="0"/>
              <a:t>q = FALSE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FALSE AND q = FALSE, then p </a:t>
            </a:r>
            <a:r>
              <a:rPr lang="en-US" sz="1200" b="1" dirty="0">
                <a:solidFill>
                  <a:srgbClr val="FFC000"/>
                </a:solidFill>
              </a:rPr>
              <a:t>∧</a:t>
            </a:r>
            <a:r>
              <a:rPr lang="en-US" sz="1200" b="1" baseline="0" dirty="0">
                <a:solidFill>
                  <a:srgbClr val="FFC000"/>
                </a:solidFill>
              </a:rPr>
              <a:t> </a:t>
            </a:r>
            <a:r>
              <a:rPr lang="en-US" baseline="0" dirty="0"/>
              <a:t>q = FALSE</a:t>
            </a:r>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22</a:t>
            </a:fld>
            <a:endParaRPr lang="nl-NL">
              <a:uFillTx/>
            </a:endParaRPr>
          </a:p>
        </p:txBody>
      </p:sp>
    </p:spTree>
    <p:extLst>
      <p:ext uri="{BB962C8B-B14F-4D97-AF65-F5344CB8AC3E}">
        <p14:creationId xmlns:p14="http://schemas.microsoft.com/office/powerpoint/2010/main" val="389961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TRUE AND q = TRUE, then p </a:t>
            </a:r>
            <a:r>
              <a:rPr lang="en-US" sz="1200" b="1" dirty="0">
                <a:solidFill>
                  <a:srgbClr val="FFC000"/>
                </a:solidFill>
              </a:rPr>
              <a:t>∧</a:t>
            </a:r>
            <a:r>
              <a:rPr lang="en-US" sz="1200" b="1" baseline="0" dirty="0">
                <a:solidFill>
                  <a:srgbClr val="FFC000"/>
                </a:solidFill>
              </a:rPr>
              <a:t> </a:t>
            </a:r>
            <a:r>
              <a:rPr lang="en-US" baseline="0" dirty="0"/>
              <a:t>q =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TRUE AND q = FALSE, then p </a:t>
            </a:r>
            <a:r>
              <a:rPr lang="en-US" sz="1200" b="1" dirty="0">
                <a:solidFill>
                  <a:srgbClr val="FFC000"/>
                </a:solidFill>
              </a:rPr>
              <a:t>∧</a:t>
            </a:r>
            <a:r>
              <a:rPr lang="en-US" sz="1200" b="1" baseline="0" dirty="0">
                <a:solidFill>
                  <a:srgbClr val="FFC000"/>
                </a:solidFill>
              </a:rPr>
              <a:t> </a:t>
            </a:r>
            <a:r>
              <a:rPr lang="en-US" baseline="0" dirty="0"/>
              <a:t>q = FALSE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FALSE AND q = TRUE, then p </a:t>
            </a:r>
            <a:r>
              <a:rPr lang="en-US" sz="1200" b="1" dirty="0">
                <a:solidFill>
                  <a:srgbClr val="FFC000"/>
                </a:solidFill>
              </a:rPr>
              <a:t>∧</a:t>
            </a:r>
            <a:r>
              <a:rPr lang="en-US" sz="1200" b="1" baseline="0" dirty="0">
                <a:solidFill>
                  <a:srgbClr val="FFC000"/>
                </a:solidFill>
              </a:rPr>
              <a:t> </a:t>
            </a:r>
            <a:r>
              <a:rPr lang="en-US" baseline="0" dirty="0"/>
              <a:t>q = FALSE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a:t>
            </a:r>
            <a:r>
              <a:rPr lang="en-US" baseline="0" dirty="0"/>
              <a:t> p = FALSE AND q = FALSE, then p </a:t>
            </a:r>
            <a:r>
              <a:rPr lang="en-US" sz="1200" b="1" dirty="0">
                <a:solidFill>
                  <a:srgbClr val="FFC000"/>
                </a:solidFill>
              </a:rPr>
              <a:t>∧</a:t>
            </a:r>
            <a:r>
              <a:rPr lang="en-US" sz="1200" b="1" baseline="0" dirty="0">
                <a:solidFill>
                  <a:srgbClr val="FFC000"/>
                </a:solidFill>
              </a:rPr>
              <a:t> </a:t>
            </a:r>
            <a:r>
              <a:rPr lang="en-US" baseline="0" dirty="0"/>
              <a:t>q = FALSE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3CF2AA8-3FAA-400F-89DF-DA1AEEA89015}" type="slidenum">
              <a:rPr lang="nl-NL" smtClean="0">
                <a:uFillTx/>
              </a:rPr>
              <a:t>23</a:t>
            </a:fld>
            <a:endParaRPr lang="nl-NL">
              <a:uFillTx/>
            </a:endParaRPr>
          </a:p>
        </p:txBody>
      </p:sp>
    </p:spTree>
    <p:extLst>
      <p:ext uri="{BB962C8B-B14F-4D97-AF65-F5344CB8AC3E}">
        <p14:creationId xmlns:p14="http://schemas.microsoft.com/office/powerpoint/2010/main" val="647854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uFillTx/>
              </a:defRPr>
            </a:lvl1pPr>
          </a:lstStyle>
          <a:p>
            <a:r>
              <a:rPr lang="en-US">
                <a:uFillTx/>
              </a:rPr>
              <a:t>Click to edit Master title style</a:t>
            </a:r>
            <a:endParaRPr lang="en-US" dirty="0">
              <a:uFillTx/>
            </a:endParaRP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uFillTx/>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a:uFillTx/>
              </a:rPr>
              <a:t>Click to edit Master subtitle style</a:t>
            </a:r>
            <a:endParaRPr lang="en-US" dirty="0">
              <a:uFillTx/>
            </a:endParaRPr>
          </a:p>
        </p:txBody>
      </p:sp>
      <p:sp>
        <p:nvSpPr>
          <p:cNvPr id="4" name="Date Placeholder 3"/>
          <p:cNvSpPr>
            <a:spLocks noGrp="1"/>
          </p:cNvSpPr>
          <p:nvPr>
            <p:ph type="dt" sz="half" idx="10"/>
          </p:nvPr>
        </p:nvSpPr>
        <p:spPr/>
        <p:txBody>
          <a:bodyPr/>
          <a:lstStyle/>
          <a:p>
            <a:fld id="{3540BC6B-DFCF-42F0-BEDA-60F5BD104C3C}" type="datetime1">
              <a:rPr lang="en-US" smtClean="0">
                <a:uFillTx/>
              </a:rPr>
              <a:t>11/4/20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674C2D0F-93AD-43FF-B791-D0F2C0B7CD5C}" type="datetime1">
              <a:rPr lang="en-US" smtClean="0">
                <a:uFillTx/>
              </a:rPr>
              <a:t>11/4/20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uFillTx/>
              </a:defRPr>
            </a:lvl1pPr>
          </a:lstStyle>
          <a:p>
            <a:r>
              <a:rPr lang="en-US">
                <a:uFillTx/>
              </a:rPr>
              <a:t>Click to edit Master title style</a:t>
            </a:r>
            <a:endParaRPr lang="en-US" dirty="0">
              <a:uFillTx/>
            </a:endParaRP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48F9599-7E16-4272-9CD2-4D3FDC8A39A4}" type="datetime1">
              <a:rPr lang="en-US" smtClean="0">
                <a:uFillTx/>
              </a:rPr>
              <a:t>11/4/20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uFillTx/>
              </a:defRPr>
            </a:lvl1pPr>
          </a:lstStyle>
          <a:p>
            <a:r>
              <a:rPr lang="en-US">
                <a:uFillTx/>
              </a:rPr>
              <a:t>Click to edit Master title style</a:t>
            </a:r>
            <a:endParaRPr lang="en-US" dirty="0">
              <a:uFillTx/>
            </a:endParaRP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uFillTx/>
                <a:latin typeface="+mj-lt"/>
                <a:ea typeface="+mj-ea"/>
                <a:cs typeface="+mj-cs"/>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marL="0" lvl="0" indent="0">
              <a:buNone/>
            </a:pPr>
            <a:r>
              <a:rPr lang="en-US">
                <a:uFillTx/>
              </a:rPr>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01A02E0F-BA26-4368-A374-77DE26814647}" type="datetime1">
              <a:rPr lang="en-US" smtClean="0">
                <a:uFillTx/>
              </a:rPr>
              <a:t>11/4/20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
        <p:nvSpPr>
          <p:cNvPr id="12" name="TextBox 11"/>
          <p:cNvSpPr txBox="1">
            <a:spLocks/>
          </p:cNvSpPr>
          <p:nvPr/>
        </p:nvSpPr>
        <p:spPr>
          <a:xfrm>
            <a:off x="898295" y="971253"/>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dirty="0">
                <a:uFillTx/>
              </a:rPr>
              <a:t>“</a:t>
            </a:r>
          </a:p>
        </p:txBody>
      </p:sp>
      <p:sp>
        <p:nvSpPr>
          <p:cNvPr id="15" name="TextBox 14"/>
          <p:cNvSpPr txBox="1">
            <a:spLocks/>
          </p:cNvSpPr>
          <p:nvPr/>
        </p:nvSpPr>
        <p:spPr>
          <a:xfrm>
            <a:off x="9330490" y="2613787"/>
            <a:ext cx="801912" cy="1969770"/>
          </a:xfrm>
          <a:prstGeom prst="rect">
            <a:avLst/>
          </a:prstGeom>
          <a:noFill/>
        </p:spPr>
        <p:txBody>
          <a:bodyPr wrap="square" rtlCol="0">
            <a:spAutoFit/>
          </a:bodyPr>
          <a:lstStyle>
            <a:defPPr>
              <a:defRPr lang="en-US">
                <a:uFillTx/>
              </a:defRPr>
            </a:defPPr>
            <a:lvl1pPr algn="r">
              <a:defRPr sz="12200" b="0" i="0">
                <a:solidFill>
                  <a:schemeClr val="bg2">
                    <a:lumMod val="40000"/>
                    <a:lumOff val="60000"/>
                  </a:schemeClr>
                </a:solidFill>
                <a:uFillTx/>
                <a:latin typeface="Arial"/>
                <a:ea typeface="+mj-ea"/>
                <a:cs typeface="+mj-cs"/>
              </a:defRPr>
            </a:lvl1pPr>
          </a:lstStyle>
          <a:p>
            <a:pPr lvl="0"/>
            <a:r>
              <a:rPr lang="en-US" dirty="0">
                <a:uFillTx/>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22650185-D268-4702-8DC7-A3A3D9185167}" type="datetime1">
              <a:rPr lang="en-US" smtClean="0">
                <a:uFillTx/>
              </a:rPr>
              <a:t>11/4/20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A14A0CC-BE35-46EF-A1DA-B705497BBE45}" type="datetime1">
              <a:rPr lang="en-US" smtClean="0">
                <a:uFillTx/>
              </a:rPr>
              <a:t>11/4/20</a:t>
            </a:fld>
            <a:endParaRPr lang="en-US" dirty="0">
              <a:uFillTx/>
            </a:endParaRPr>
          </a:p>
        </p:txBody>
      </p:sp>
      <p:sp>
        <p:nvSpPr>
          <p:cNvPr id="4"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3C2A22-B047-472F-BE1B-8648469F1EA9}" type="datetime1">
              <a:rPr lang="en-US" smtClean="0">
                <a:uFillTx/>
              </a:rPr>
              <a:t>11/4/20</a:t>
            </a:fld>
            <a:endParaRPr lang="en-US" dirty="0">
              <a:uFillTx/>
            </a:endParaRPr>
          </a:p>
        </p:txBody>
      </p:sp>
      <p:sp>
        <p:nvSpPr>
          <p:cNvPr id="4"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p:txBody>
          <a:bodyPr vert="eaVert" anchor="t" anchorCtr="0"/>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8D44E838-D3C2-4DB1-AAB5-F1B495E3BDEF}" type="datetime1">
              <a:rPr lang="en-US" smtClean="0">
                <a:uFillTx/>
              </a:rPr>
              <a:t>11/4/20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uFillTx/>
              </a:rPr>
              <a:t>Click to edit Master title style</a:t>
            </a:r>
            <a:endParaRPr lang="en-US" dirty="0">
              <a:uFillTx/>
            </a:endParaRP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10"/>
          </p:nvPr>
        </p:nvSpPr>
        <p:spPr/>
        <p:txBody>
          <a:bodyPr/>
          <a:lstStyle/>
          <a:p>
            <a:fld id="{40B4F030-F6C6-4EC4-8D1C-AFCD501D3972}" type="datetime1">
              <a:rPr lang="en-US" smtClean="0">
                <a:uFillTx/>
              </a:rPr>
              <a:t>11/4/20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idx="1"/>
          </p:nvPr>
        </p:nvSpPr>
        <p:spPr/>
        <p:txBody>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3"/>
          <p:cNvSpPr>
            <a:spLocks noGrp="1"/>
          </p:cNvSpPr>
          <p:nvPr>
            <p:ph type="dt" sz="half" idx="10"/>
          </p:nvPr>
        </p:nvSpPr>
        <p:spPr/>
        <p:txBody>
          <a:bodyPr/>
          <a:lstStyle/>
          <a:p>
            <a:fld id="{E5476CEE-9156-4328-B243-71BFB171C407}" type="datetime1">
              <a:rPr lang="en-US" smtClean="0">
                <a:uFillTx/>
              </a:rPr>
              <a:t>11/4/20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Edit Master text styles</a:t>
            </a:r>
          </a:p>
        </p:txBody>
      </p:sp>
      <p:sp>
        <p:nvSpPr>
          <p:cNvPr id="4" name="Date Placeholder 3"/>
          <p:cNvSpPr>
            <a:spLocks noGrp="1"/>
          </p:cNvSpPr>
          <p:nvPr>
            <p:ph type="dt" sz="half" idx="10"/>
          </p:nvPr>
        </p:nvSpPr>
        <p:spPr/>
        <p:txBody>
          <a:bodyPr/>
          <a:lstStyle/>
          <a:p>
            <a:fld id="{BA0D6C73-154E-4680-A1F0-A4FD42ECECFB}" type="datetime1">
              <a:rPr lang="en-US" smtClean="0">
                <a:uFillTx/>
              </a:rPr>
              <a:t>11/4/20</a:t>
            </a:fld>
            <a:endParaRPr lang="en-US" dirty="0">
              <a:uFillTx/>
            </a:endParaRPr>
          </a:p>
        </p:txBody>
      </p:sp>
      <p:sp>
        <p:nvSpPr>
          <p:cNvPr id="5" name="Footer Placeholder 4"/>
          <p:cNvSpPr>
            <a:spLocks noGrp="1"/>
          </p:cNvSpPr>
          <p:nvPr>
            <p:ph type="ftr" sz="quarter" idx="11"/>
          </p:nvPr>
        </p:nvSpPr>
        <p:spPr/>
        <p:txBody>
          <a:bodyPr/>
          <a:lstStyle/>
          <a:p>
            <a:endParaRPr lang="en-US" dirty="0">
              <a:uFillTx/>
            </a:endParaRPr>
          </a:p>
        </p:txBody>
      </p:sp>
      <p:sp>
        <p:nvSpPr>
          <p:cNvPr id="6" name="Slide Number Placeholder 5"/>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Date Placeholder 4"/>
          <p:cNvSpPr>
            <a:spLocks noGrp="1"/>
          </p:cNvSpPr>
          <p:nvPr>
            <p:ph type="dt" sz="half" idx="10"/>
          </p:nvPr>
        </p:nvSpPr>
        <p:spPr/>
        <p:txBody>
          <a:bodyPr/>
          <a:lstStyle/>
          <a:p>
            <a:fld id="{6285E47C-D55E-4B1B-AB93-D75D6DF51E72}" type="datetime1">
              <a:rPr lang="en-US" smtClean="0">
                <a:uFillTx/>
              </a:rPr>
              <a:t>11/4/20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uFillTx/>
              </a:defRPr>
            </a:lvl1pPr>
            <a:lvl2pPr>
              <a:defRPr sz="1600">
                <a:uFillTx/>
              </a:defRPr>
            </a:lvl2pPr>
            <a:lvl3pPr>
              <a:defRPr sz="1400">
                <a:uFillTx/>
              </a:defRPr>
            </a:lvl3pPr>
            <a:lvl4pPr>
              <a:defRPr sz="1200">
                <a:uFillTx/>
              </a:defRPr>
            </a:lvl4pPr>
            <a:lvl5pPr>
              <a:defRPr sz="1200">
                <a:uFillTx/>
              </a:defRPr>
            </a:lvl5pPr>
            <a:lvl6pPr>
              <a:defRPr sz="1200">
                <a:uFillTx/>
              </a:defRPr>
            </a:lvl6pPr>
            <a:lvl7pPr>
              <a:defRPr sz="1200">
                <a:uFillTx/>
              </a:defRPr>
            </a:lvl7pPr>
            <a:lvl8pPr>
              <a:defRPr sz="1200">
                <a:uFillTx/>
              </a:defRPr>
            </a:lvl8pPr>
            <a:lvl9pPr>
              <a:defRPr sz="12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Date Placeholder 6"/>
          <p:cNvSpPr>
            <a:spLocks noGrp="1"/>
          </p:cNvSpPr>
          <p:nvPr>
            <p:ph type="dt" sz="half" idx="10"/>
          </p:nvPr>
        </p:nvSpPr>
        <p:spPr/>
        <p:txBody>
          <a:bodyPr/>
          <a:lstStyle/>
          <a:p>
            <a:fld id="{73295D31-BE29-463E-BE52-8C0D51518F28}" type="datetime1">
              <a:rPr lang="en-US" smtClean="0">
                <a:uFillTx/>
              </a:rPr>
              <a:t>11/4/20</a:t>
            </a:fld>
            <a:endParaRPr lang="en-US" dirty="0">
              <a:uFillTx/>
            </a:endParaRPr>
          </a:p>
        </p:txBody>
      </p:sp>
      <p:sp>
        <p:nvSpPr>
          <p:cNvPr id="8" name="Footer Placeholder 7"/>
          <p:cNvSpPr>
            <a:spLocks noGrp="1"/>
          </p:cNvSpPr>
          <p:nvPr>
            <p:ph type="ftr" sz="quarter" idx="11"/>
          </p:nvPr>
        </p:nvSpPr>
        <p:spPr/>
        <p:txBody>
          <a:bodyPr/>
          <a:lstStyle/>
          <a:p>
            <a:endParaRPr lang="en-US" dirty="0">
              <a:uFillTx/>
            </a:endParaRPr>
          </a:p>
        </p:txBody>
      </p:sp>
      <p:sp>
        <p:nvSpPr>
          <p:cNvPr id="9" name="Slide Number Placeholder 8"/>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endParaRPr lang="en-US" dirty="0">
              <a:uFillTx/>
            </a:endParaRPr>
          </a:p>
        </p:txBody>
      </p:sp>
      <p:sp>
        <p:nvSpPr>
          <p:cNvPr id="7" name="Date Placeholder 2"/>
          <p:cNvSpPr>
            <a:spLocks noGrp="1"/>
          </p:cNvSpPr>
          <p:nvPr>
            <p:ph type="dt" sz="half" idx="10"/>
          </p:nvPr>
        </p:nvSpPr>
        <p:spPr/>
        <p:txBody>
          <a:bodyPr/>
          <a:lstStyle/>
          <a:p>
            <a:fld id="{39188A25-A5AA-4757-8C98-6193C361AD71}" type="datetime1">
              <a:rPr lang="en-US" smtClean="0">
                <a:uFillTx/>
              </a:rPr>
              <a:t>11/4/20</a:t>
            </a:fld>
            <a:endParaRPr lang="en-US" dirty="0">
              <a:uFillTx/>
            </a:endParaRPr>
          </a:p>
        </p:txBody>
      </p:sp>
      <p:sp>
        <p:nvSpPr>
          <p:cNvPr id="5" name="Footer Placeholder 3"/>
          <p:cNvSpPr>
            <a:spLocks noGrp="1"/>
          </p:cNvSpPr>
          <p:nvPr>
            <p:ph type="ftr" sz="quarter" idx="11"/>
          </p:nvPr>
        </p:nvSpPr>
        <p:spPr/>
        <p:txBody>
          <a:bodyPr/>
          <a:lstStyle/>
          <a:p>
            <a:endParaRPr lang="en-US" dirty="0">
              <a:uFillTx/>
            </a:endParaRPr>
          </a:p>
        </p:txBody>
      </p:sp>
      <p:sp>
        <p:nvSpPr>
          <p:cNvPr id="6" name="Slide Number Placeholder 4"/>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DD534CD-B77A-4B1F-9454-6F05240B6924}" type="datetime1">
              <a:rPr lang="en-US" smtClean="0">
                <a:uFillTx/>
              </a:rPr>
              <a:t>11/4/20</a:t>
            </a:fld>
            <a:endParaRPr lang="en-US" dirty="0">
              <a:uFillTx/>
            </a:endParaRPr>
          </a:p>
        </p:txBody>
      </p:sp>
      <p:sp>
        <p:nvSpPr>
          <p:cNvPr id="5" name="Footer Placeholder 2"/>
          <p:cNvSpPr>
            <a:spLocks noGrp="1"/>
          </p:cNvSpPr>
          <p:nvPr>
            <p:ph type="ftr" sz="quarter" idx="11"/>
          </p:nvPr>
        </p:nvSpPr>
        <p:spPr/>
        <p:txBody>
          <a:bodyPr/>
          <a:lstStyle/>
          <a:p>
            <a:endParaRPr lang="en-US" dirty="0">
              <a:uFillTx/>
            </a:endParaRPr>
          </a:p>
        </p:txBody>
      </p:sp>
      <p:sp>
        <p:nvSpPr>
          <p:cNvPr id="6" name="Slide Number Placeholder 3"/>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uFillTx/>
              </a:defRPr>
            </a:lvl1pPr>
          </a:lstStyle>
          <a:p>
            <a:r>
              <a:rPr lang="en-US">
                <a:uFillTx/>
              </a:rPr>
              <a:t>Click to edit Master title style</a:t>
            </a:r>
            <a:endParaRPr lang="en-US" dirty="0">
              <a:uFillTx/>
            </a:endParaRP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uFillTx/>
              </a:defRPr>
            </a:lvl1pPr>
            <a:lvl2pPr>
              <a:defRPr sz="1800">
                <a:uFillTx/>
              </a:defRPr>
            </a:lvl2pPr>
            <a:lvl3pPr>
              <a:defRPr sz="1600">
                <a:uFillTx/>
              </a:defRPr>
            </a:lvl3pPr>
            <a:lvl4pPr>
              <a:defRPr sz="1400">
                <a:uFillTx/>
              </a:defRPr>
            </a:lvl4pPr>
            <a:lvl5pPr>
              <a:defRPr sz="1400">
                <a:uFillTx/>
              </a:defRPr>
            </a:lvl5pPr>
            <a:lvl6pPr>
              <a:defRPr sz="1400">
                <a:uFillTx/>
              </a:defRPr>
            </a:lvl6pPr>
            <a:lvl7pPr>
              <a:defRPr sz="1400">
                <a:uFillTx/>
              </a:defRPr>
            </a:lvl7pPr>
            <a:lvl8pPr>
              <a:defRPr sz="1400">
                <a:uFillTx/>
              </a:defRPr>
            </a:lvl8pPr>
            <a:lvl9pPr>
              <a:defRPr sz="14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7" name="Date Placeholder 4"/>
          <p:cNvSpPr>
            <a:spLocks noGrp="1"/>
          </p:cNvSpPr>
          <p:nvPr>
            <p:ph type="dt" sz="half" idx="10"/>
          </p:nvPr>
        </p:nvSpPr>
        <p:spPr/>
        <p:txBody>
          <a:bodyPr/>
          <a:lstStyle/>
          <a:p>
            <a:fld id="{EB554BB2-A89F-401F-97FA-3EA800777BD8}" type="datetime1">
              <a:rPr lang="en-US" smtClean="0">
                <a:uFillTx/>
              </a:rPr>
              <a:t>11/4/20</a:t>
            </a:fld>
            <a:endParaRPr lang="en-US" dirty="0">
              <a:uFillTx/>
            </a:endParaRPr>
          </a:p>
        </p:txBody>
      </p:sp>
      <p:sp>
        <p:nvSpPr>
          <p:cNvPr id="5" name="Footer Placeholder 5"/>
          <p:cNvSpPr>
            <a:spLocks noGrp="1"/>
          </p:cNvSpPr>
          <p:nvPr>
            <p:ph type="ftr" sz="quarter" idx="11"/>
          </p:nvPr>
        </p:nvSpPr>
        <p:spPr/>
        <p:txBody>
          <a:bodyPr/>
          <a:lstStyle/>
          <a:p>
            <a:endParaRPr lang="en-US" dirty="0">
              <a:uFillTx/>
            </a:endParaRPr>
          </a:p>
        </p:txBody>
      </p:sp>
      <p:sp>
        <p:nvSpPr>
          <p:cNvPr id="6"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uFillTx/>
              </a:defRPr>
            </a:lvl1pPr>
          </a:lstStyle>
          <a:p>
            <a:r>
              <a:rPr lang="en-US">
                <a:uFillTx/>
              </a:rPr>
              <a:t>Click to edit Master title style</a:t>
            </a:r>
            <a:endParaRPr lang="en-US" dirty="0">
              <a:uFillTx/>
            </a:endParaRP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uFillTx/>
              </a:defRPr>
            </a:lvl1pPr>
            <a:lvl2pPr marL="457200" indent="0">
              <a:buNone/>
              <a:defRPr sz="1600">
                <a:uFillTx/>
              </a:defRPr>
            </a:lvl2pPr>
            <a:lvl3pPr marL="914400" indent="0">
              <a:buNone/>
              <a:defRPr sz="1600">
                <a:uFillTx/>
              </a:defRPr>
            </a:lvl3pPr>
            <a:lvl4pPr marL="1371600" indent="0">
              <a:buNone/>
              <a:defRPr sz="1600">
                <a:uFillTx/>
              </a:defRPr>
            </a:lvl4pPr>
            <a:lvl5pPr marL="1828800" indent="0">
              <a:buNone/>
              <a:defRPr sz="1600">
                <a:uFillTx/>
              </a:defRPr>
            </a:lvl5pPr>
            <a:lvl6pPr marL="2286000" indent="0">
              <a:buNone/>
              <a:defRPr sz="1600">
                <a:uFillTx/>
              </a:defRPr>
            </a:lvl6pPr>
            <a:lvl7pPr marL="2743200" indent="0">
              <a:buNone/>
              <a:defRPr sz="1600">
                <a:uFillTx/>
              </a:defRPr>
            </a:lvl7pPr>
            <a:lvl8pPr marL="3200400" indent="0">
              <a:buNone/>
              <a:defRPr sz="1600">
                <a:uFillTx/>
              </a:defRPr>
            </a:lvl8pPr>
            <a:lvl9pPr marL="3657600" indent="0">
              <a:buNone/>
              <a:defRPr sz="1600">
                <a:uFillTx/>
              </a:defRPr>
            </a:lvl9pPr>
          </a:lstStyle>
          <a:p>
            <a:r>
              <a:rPr lang="en-US">
                <a:uFillTx/>
              </a:rPr>
              <a:t>Click icon to add picture</a:t>
            </a:r>
            <a:endParaRPr lang="en-US" dirty="0">
              <a:uFillTx/>
            </a:endParaRP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Edit Master text styles</a:t>
            </a:r>
          </a:p>
        </p:txBody>
      </p:sp>
      <p:sp>
        <p:nvSpPr>
          <p:cNvPr id="5" name="Date Placeholder 4"/>
          <p:cNvSpPr>
            <a:spLocks noGrp="1"/>
          </p:cNvSpPr>
          <p:nvPr>
            <p:ph type="dt" sz="half" idx="10"/>
          </p:nvPr>
        </p:nvSpPr>
        <p:spPr/>
        <p:txBody>
          <a:bodyPr/>
          <a:lstStyle/>
          <a:p>
            <a:fld id="{3A016A5E-82B2-4C74-A76B-CEA05DABE5C6}" type="datetime1">
              <a:rPr lang="en-US" smtClean="0">
                <a:uFillTx/>
              </a:rPr>
              <a:t>11/4/20</a:t>
            </a:fld>
            <a:endParaRPr lang="en-US" dirty="0">
              <a:uFillTx/>
            </a:endParaRPr>
          </a:p>
        </p:txBody>
      </p:sp>
      <p:sp>
        <p:nvSpPr>
          <p:cNvPr id="6" name="Footer Placeholder 5"/>
          <p:cNvSpPr>
            <a:spLocks noGrp="1"/>
          </p:cNvSpPr>
          <p:nvPr>
            <p:ph type="ftr" sz="quarter" idx="11"/>
          </p:nvPr>
        </p:nvSpPr>
        <p:spPr/>
        <p:txBody>
          <a:bodyPr/>
          <a:lstStyle/>
          <a:p>
            <a:endParaRPr lang="en-US" dirty="0">
              <a:uFillTx/>
            </a:endParaRPr>
          </a:p>
        </p:txBody>
      </p:sp>
      <p:sp>
        <p:nvSpPr>
          <p:cNvPr id="7" name="Slide Number Placeholder 6"/>
          <p:cNvSpPr>
            <a:spLocks noGrp="1"/>
          </p:cNvSpPr>
          <p:nvPr>
            <p:ph type="sldNum" sz="quarter" idx="12"/>
          </p:nvPr>
        </p:nvSpPr>
        <p:spPr/>
        <p:txBody>
          <a:bodyPr/>
          <a:lstStyle/>
          <a:p>
            <a:fld id="{D57F1E4F-1CFF-5643-939E-02111984F565}" type="slidenum">
              <a:rPr lang="en-US" dirty="0">
                <a:uFillTx/>
              </a:rPr>
              <a:t>‹#›</a:t>
            </a:fld>
            <a:endParaRPr lang="en-US" dirty="0">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srcRect l="35640"/>
          <a:stretch/>
        </p:blipFill>
        <p:spPr>
          <a:xfrm>
            <a:off x="0" y="2892347"/>
            <a:ext cx="1522412" cy="2365453"/>
          </a:xfrm>
          <a:prstGeom prst="rect">
            <a:avLst/>
          </a:prstGeom>
        </p:spPr>
      </p:pic>
      <p:sp>
        <p:nvSpPr>
          <p:cNvPr id="16" name="Oval 15"/>
          <p:cNvSpPr>
            <a:spLocks/>
          </p:cNvSpPr>
          <p:nvPr/>
        </p:nvSpPr>
        <p:spPr>
          <a:xfrm>
            <a:off x="8609012" y="1676400"/>
            <a:ext cx="2819400" cy="2819400"/>
          </a:xfrm>
          <a:prstGeom prst="ellipse">
            <a:avLst/>
          </a:prstGeom>
          <a:gradFill flip="none" rotWithShape="1">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srcRect b="23320"/>
          <a:stretch/>
        </p:blipFill>
        <p:spPr>
          <a:xfrm>
            <a:off x="8605878" y="6096000"/>
            <a:ext cx="993734" cy="762000"/>
          </a:xfrm>
          <a:prstGeom prst="rect">
            <a:avLst/>
          </a:prstGeom>
        </p:spPr>
      </p:pic>
      <p:sp>
        <p:nvSpPr>
          <p:cNvPr id="14" name="Rectangle 13"/>
          <p:cNvSpPr>
            <a:spLocks/>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uFillTx/>
              </a:defRPr>
            </a:lvl1pPr>
          </a:lstStyle>
          <a:p>
            <a:fld id="{C6804D62-C1CD-4B7B-B41B-F310F51B0832}" type="datetime1">
              <a:rPr lang="en-US" smtClean="0">
                <a:uFillTx/>
              </a:rPr>
              <a:t>11/4/20</a:t>
            </a:fld>
            <a:endParaRPr lang="en-US" dirty="0">
              <a:uFillTx/>
            </a:endParaRP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uFillTx/>
              </a:defRPr>
            </a:lvl1pPr>
          </a:lstStyle>
          <a:p>
            <a:endParaRPr lang="en-US" dirty="0">
              <a:uFillTx/>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uFillTx/>
              </a:defRPr>
            </a:lvl1pPr>
          </a:lstStyle>
          <a:p>
            <a:fld id="{D57F1E4F-1CFF-5643-939E-02111984F565}" type="slidenum">
              <a:rPr lang="en-US" dirty="0">
                <a:uFillTx/>
              </a:rPr>
              <a:t>‹#›</a:t>
            </a:fld>
            <a:endParaRPr lang="en-US" dirty="0">
              <a:uFillTx/>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l" defTabSz="457200" rtl="0" eaLnBrk="1" latinLnBrk="0" hangingPunct="1">
        <a:spcBef>
          <a:spcPct val="0"/>
        </a:spcBef>
        <a:buNone/>
        <a:defRPr sz="4200" b="0" i="0" kern="1200">
          <a:solidFill>
            <a:schemeClr val="tx2"/>
          </a:solidFill>
          <a:uFillTx/>
          <a:latin typeface="+mj-lt"/>
          <a:ea typeface="+mj-ea"/>
          <a:cs typeface="+mj-cs"/>
        </a:defRPr>
      </a:lvl1pPr>
      <a:lvl2pPr eaLnBrk="1" hangingPunct="1">
        <a:defRPr>
          <a:solidFill>
            <a:schemeClr val="tx2"/>
          </a:solidFill>
          <a:uFillTx/>
        </a:defRPr>
      </a:lvl2pPr>
      <a:lvl3pPr eaLnBrk="1" hangingPunct="1">
        <a:defRPr>
          <a:solidFill>
            <a:schemeClr val="tx2"/>
          </a:solidFill>
          <a:uFillTx/>
        </a:defRPr>
      </a:lvl3pPr>
      <a:lvl4pPr eaLnBrk="1" hangingPunct="1">
        <a:defRPr>
          <a:solidFill>
            <a:schemeClr val="tx2"/>
          </a:solidFill>
          <a:uFillTx/>
        </a:defRPr>
      </a:lvl4pPr>
      <a:lvl5pPr eaLnBrk="1" hangingPunct="1">
        <a:defRPr>
          <a:solidFill>
            <a:schemeClr val="tx2"/>
          </a:solidFill>
          <a:uFillTx/>
        </a:defRPr>
      </a:lvl5pPr>
      <a:lvl6pPr eaLnBrk="1" hangingPunct="1">
        <a:defRPr>
          <a:solidFill>
            <a:schemeClr val="tx2"/>
          </a:solidFill>
          <a:uFillTx/>
        </a:defRPr>
      </a:lvl6pPr>
      <a:lvl7pPr eaLnBrk="1" hangingPunct="1">
        <a:defRPr>
          <a:solidFill>
            <a:schemeClr val="tx2"/>
          </a:solidFill>
          <a:uFillTx/>
        </a:defRPr>
      </a:lvl7pPr>
      <a:lvl8pPr eaLnBrk="1" hangingPunct="1">
        <a:defRPr>
          <a:solidFill>
            <a:schemeClr val="tx2"/>
          </a:solidFill>
          <a:uFillTx/>
        </a:defRPr>
      </a:lvl8pPr>
      <a:lvl9pPr eaLnBrk="1" hangingPunct="1">
        <a:defRPr>
          <a:solidFill>
            <a:schemeClr val="tx2"/>
          </a:solidFill>
          <a:uFillTx/>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uFillTx/>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uFillTx/>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uFillTx/>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uFillTx/>
          <a:latin typeface="+mj-lt"/>
          <a:ea typeface="+mj-ea"/>
          <a:cs typeface="+mj-cs"/>
        </a:defRPr>
      </a:lvl9pPr>
    </p:bodyStyle>
    <p:other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ideo" Target="https://www.youtube.com/embed/gI-qXk7XojA?feature=oembed" TargetMode="External"/><Relationship Id="rId4" Type="http://schemas.openxmlformats.org/officeDocument/2006/relationships/image" Target="../media/image30.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ideo" Target="https://www.youtube.com/embed/VCEYeB3bRW0?feature=oembed" TargetMode="External"/><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ideo" Target="https://www.youtube.com/embed/Hby4mlpSNxo?feature=oembed" TargetMode="External"/><Relationship Id="rId4" Type="http://schemas.openxmlformats.org/officeDocument/2006/relationships/image" Target="../media/image32.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ideo" Target="https://www.youtube.com/embed/wRMC-ttjhwM?feature=oembed" TargetMode="External"/><Relationship Id="rId4" Type="http://schemas.openxmlformats.org/officeDocument/2006/relationships/image" Target="../media/image33.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ideo" Target="https://www.youtube.com/embed/q2eyZZK-OIk?feature=oembed" TargetMode="External"/><Relationship Id="rId4" Type="http://schemas.openxmlformats.org/officeDocument/2006/relationships/image" Target="../media/image34.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ideo" Target="https://www.youtube.com/embed/7mulE-zramc?feature=oembed" TargetMode="External"/><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ideo" Target="https://www.youtube.com/embed/U2zPxuj8mnI?feature=oembed" TargetMode="External"/><Relationship Id="rId4" Type="http://schemas.openxmlformats.org/officeDocument/2006/relationships/image" Target="../media/image36.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ideo" Target="https://www.youtube.com/embed/F3544ZyO-eU?feature=oembed" TargetMode="External"/><Relationship Id="rId4" Type="http://schemas.openxmlformats.org/officeDocument/2006/relationships/image" Target="../media/image37.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https://www.youtube.com/embed/oHijygNdx_8?feature=oembed" TargetMode="External"/><Relationship Id="rId4" Type="http://schemas.openxmlformats.org/officeDocument/2006/relationships/image" Target="../media/image38.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ideo" Target="https://www.youtube.com/embed/VBDoT8o4q00?feature=oembed" TargetMode="External"/><Relationship Id="rId4" Type="http://schemas.openxmlformats.org/officeDocument/2006/relationships/image" Target="../media/image39.jpe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889687"/>
            <a:ext cx="8825658" cy="2727176"/>
          </a:xfrm>
        </p:spPr>
        <p:txBody>
          <a:bodyPr/>
          <a:lstStyle/>
          <a:p>
            <a:r>
              <a:rPr lang="en-US" sz="3200" b="1" dirty="0">
                <a:uFillTx/>
              </a:rPr>
              <a:t>Analysis 1:</a:t>
            </a:r>
            <a:r>
              <a:rPr lang="en-US" sz="4400" b="1" dirty="0">
                <a:uFillTx/>
              </a:rPr>
              <a:t> </a:t>
            </a:r>
            <a:r>
              <a:rPr lang="en-US" sz="3600" b="1" dirty="0">
                <a:uFillTx/>
              </a:rPr>
              <a:t>Foundations of Modeling</a:t>
            </a:r>
            <a:br>
              <a:rPr lang="en-US" sz="3600" b="1" dirty="0">
                <a:uFillTx/>
              </a:rPr>
            </a:br>
            <a:br>
              <a:rPr lang="en-US" sz="3600" b="1" dirty="0"/>
            </a:br>
            <a:br>
              <a:rPr lang="en-US" sz="3600" b="1" dirty="0"/>
            </a:br>
            <a:r>
              <a:rPr lang="en-US" sz="2400" dirty="0"/>
              <a:t>Lessons</a:t>
            </a:r>
            <a:r>
              <a:rPr lang="en-US" sz="2400" dirty="0">
                <a:uFillTx/>
              </a:rPr>
              <a:t> </a:t>
            </a:r>
            <a:r>
              <a:rPr lang="en-US" sz="2400" dirty="0"/>
              <a:t>3.1</a:t>
            </a:r>
            <a:r>
              <a:rPr lang="en-US" sz="2400" dirty="0">
                <a:uFillTx/>
              </a:rPr>
              <a:t>:</a:t>
            </a:r>
            <a:br>
              <a:rPr lang="en-US" sz="4400" dirty="0">
                <a:uFillTx/>
              </a:rPr>
            </a:br>
            <a:r>
              <a:rPr lang="en-US" sz="3200" dirty="0"/>
              <a:t>Boolean logic</a:t>
            </a:r>
            <a:endParaRPr lang="en-US" sz="4400" dirty="0">
              <a:uFillTx/>
            </a:endParaRPr>
          </a:p>
        </p:txBody>
      </p:sp>
      <p:sp>
        <p:nvSpPr>
          <p:cNvPr id="3" name="Subtitle 2"/>
          <p:cNvSpPr>
            <a:spLocks noGrp="1"/>
          </p:cNvSpPr>
          <p:nvPr>
            <p:ph type="subTitle" idx="1"/>
          </p:nvPr>
        </p:nvSpPr>
        <p:spPr/>
        <p:txBody>
          <a:bodyPr/>
          <a:lstStyle/>
          <a:p>
            <a:r>
              <a:rPr lang="nl-NL" dirty="0">
                <a:uFillTx/>
              </a:rPr>
              <a:t>Analysis Team</a:t>
            </a:r>
            <a:r>
              <a:rPr lang="nl-NL">
                <a:uFillTx/>
              </a:rPr>
              <a:t>, 2020/2021</a:t>
            </a:r>
            <a:endParaRPr lang="nl-NL" dirty="0">
              <a:uFillTx/>
            </a:endParaRPr>
          </a:p>
        </p:txBody>
      </p:sp>
      <p:pic>
        <p:nvPicPr>
          <p:cNvPr id="4" name="Picture 3"/>
          <p:cNvPicPr>
            <a:picLocks noChangeAspect="1"/>
          </p:cNvPicPr>
          <p:nvPr/>
        </p:nvPicPr>
        <p:blipFill>
          <a:blip r:embed="rId3"/>
          <a:stretch>
            <a:fillRect/>
          </a:stretch>
        </p:blipFill>
        <p:spPr>
          <a:xfrm>
            <a:off x="10300130" y="5326534"/>
            <a:ext cx="1239022" cy="1239022"/>
          </a:xfrm>
          <a:prstGeom prst="rect">
            <a:avLst/>
          </a:prstGeo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1</a:t>
            </a:fld>
            <a:endParaRPr lang="en-US" dirty="0">
              <a:uFillTx/>
            </a:endParaRPr>
          </a:p>
        </p:txBody>
      </p:sp>
    </p:spTree>
    <p:extLst>
      <p:ext uri="{BB962C8B-B14F-4D97-AF65-F5344CB8AC3E}">
        <p14:creationId xmlns:p14="http://schemas.microsoft.com/office/powerpoint/2010/main" val="1385119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Logic (optional)</a:t>
            </a: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90598" y="1985725"/>
            <a:ext cx="3301272" cy="3961526"/>
          </a:xfrm>
        </p:spPr>
      </p:pic>
      <p:sp>
        <p:nvSpPr>
          <p:cNvPr id="4" name="Content Placeholder 3"/>
          <p:cNvSpPr>
            <a:spLocks noGrp="1"/>
          </p:cNvSpPr>
          <p:nvPr>
            <p:ph sz="half" idx="2"/>
          </p:nvPr>
        </p:nvSpPr>
        <p:spPr/>
        <p:txBody>
          <a:bodyPr>
            <a:normAutofit/>
          </a:bodyPr>
          <a:lstStyle/>
          <a:p>
            <a:r>
              <a:rPr lang="en-US" dirty="0"/>
              <a:t>Aristotle (384 – 322 BC)</a:t>
            </a:r>
          </a:p>
          <a:p>
            <a:pPr lvl="1"/>
            <a:r>
              <a:rPr lang="en-US" dirty="0"/>
              <a:t>Ancient Greek philosopher.</a:t>
            </a:r>
          </a:p>
          <a:p>
            <a:pPr lvl="1"/>
            <a:r>
              <a:rPr lang="en-US" dirty="0"/>
              <a:t>“Father” of Logic as science.</a:t>
            </a:r>
          </a:p>
          <a:p>
            <a:pPr lvl="1"/>
            <a:r>
              <a:rPr lang="en-US" dirty="0"/>
              <a:t>Author of </a:t>
            </a:r>
            <a:r>
              <a:rPr lang="en-US" b="1" dirty="0">
                <a:solidFill>
                  <a:srgbClr val="FFC000"/>
                </a:solidFill>
              </a:rPr>
              <a:t>ORGANON</a:t>
            </a:r>
            <a:r>
              <a:rPr lang="en-US" dirty="0"/>
              <a:t>.</a:t>
            </a:r>
          </a:p>
          <a:p>
            <a:pPr lvl="2"/>
            <a:r>
              <a:rPr lang="en-US" dirty="0"/>
              <a:t>= instrument / tool</a:t>
            </a:r>
          </a:p>
          <a:p>
            <a:pPr lvl="2"/>
            <a:r>
              <a:rPr lang="en-US" dirty="0"/>
              <a:t>Systematization of logical knowledge.</a:t>
            </a:r>
          </a:p>
          <a:p>
            <a:pPr lvl="2"/>
            <a:r>
              <a:rPr lang="en-US" dirty="0"/>
              <a:t>Logic should be the “tool” used by other sciences.</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10</a:t>
            </a:fld>
            <a:endParaRPr lang="en-US" dirty="0">
              <a:uFillTx/>
            </a:endParaRPr>
          </a:p>
        </p:txBody>
      </p:sp>
    </p:spTree>
    <p:extLst>
      <p:ext uri="{BB962C8B-B14F-4D97-AF65-F5344CB8AC3E}">
        <p14:creationId xmlns:p14="http://schemas.microsoft.com/office/powerpoint/2010/main" val="3439937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Logic (optional)</a:t>
            </a: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90598" y="1985725"/>
            <a:ext cx="3301272" cy="3961526"/>
          </a:xfrm>
        </p:spPr>
      </p:pic>
      <p:sp>
        <p:nvSpPr>
          <p:cNvPr id="4" name="Content Placeholder 3"/>
          <p:cNvSpPr>
            <a:spLocks noGrp="1"/>
          </p:cNvSpPr>
          <p:nvPr>
            <p:ph sz="half" idx="2"/>
          </p:nvPr>
        </p:nvSpPr>
        <p:spPr/>
        <p:txBody>
          <a:bodyPr>
            <a:normAutofit lnSpcReduction="10000"/>
          </a:bodyPr>
          <a:lstStyle/>
          <a:p>
            <a:r>
              <a:rPr lang="en-US" b="1" dirty="0">
                <a:solidFill>
                  <a:srgbClr val="FFC000"/>
                </a:solidFill>
              </a:rPr>
              <a:t>Syllogism</a:t>
            </a:r>
            <a:r>
              <a:rPr lang="en-US" dirty="0"/>
              <a:t> teaching - logical argument that applies </a:t>
            </a:r>
            <a:r>
              <a:rPr lang="en-US" b="1" u="sng" dirty="0"/>
              <a:t>deductive reasoning</a:t>
            </a:r>
            <a:r>
              <a:rPr lang="en-US" dirty="0"/>
              <a:t> to arrive at a conclusion based on two or more propositions that are asserted or assumed to be true.</a:t>
            </a:r>
          </a:p>
          <a:p>
            <a:r>
              <a:rPr lang="en-US" dirty="0"/>
              <a:t>Reasoning based on 3 statements; 2 premises and 1 conclusion.</a:t>
            </a:r>
          </a:p>
          <a:p>
            <a:r>
              <a:rPr lang="en-US" dirty="0"/>
              <a:t>Example:</a:t>
            </a:r>
          </a:p>
          <a:p>
            <a:pPr marL="800100" lvl="1" indent="-342900">
              <a:buFont typeface="+mj-lt"/>
              <a:buAutoNum type="arabicPeriod"/>
            </a:pPr>
            <a:r>
              <a:rPr lang="en-US" b="1" dirty="0">
                <a:solidFill>
                  <a:srgbClr val="FFC000"/>
                </a:solidFill>
              </a:rPr>
              <a:t>All men </a:t>
            </a:r>
            <a:r>
              <a:rPr lang="en-US" dirty="0"/>
              <a:t>are </a:t>
            </a:r>
            <a:r>
              <a:rPr lang="en-US" b="1" dirty="0">
                <a:solidFill>
                  <a:srgbClr val="92D050"/>
                </a:solidFill>
              </a:rPr>
              <a:t>mortal</a:t>
            </a:r>
            <a:r>
              <a:rPr lang="en-US" dirty="0"/>
              <a:t>.</a:t>
            </a:r>
          </a:p>
          <a:p>
            <a:pPr marL="800100" lvl="1" indent="-342900">
              <a:buFont typeface="+mj-lt"/>
              <a:buAutoNum type="arabicPeriod"/>
            </a:pPr>
            <a:r>
              <a:rPr lang="en-US" b="1" dirty="0">
                <a:solidFill>
                  <a:srgbClr val="00B0F0"/>
                </a:solidFill>
              </a:rPr>
              <a:t>Socrates</a:t>
            </a:r>
            <a:r>
              <a:rPr lang="en-US" dirty="0"/>
              <a:t> is a </a:t>
            </a:r>
            <a:r>
              <a:rPr lang="en-US" b="1" dirty="0">
                <a:solidFill>
                  <a:srgbClr val="FFC000"/>
                </a:solidFill>
              </a:rPr>
              <a:t>man</a:t>
            </a:r>
            <a:r>
              <a:rPr lang="en-US" dirty="0"/>
              <a:t>.</a:t>
            </a:r>
          </a:p>
          <a:p>
            <a:pPr marL="857250" lvl="2" indent="0">
              <a:buNone/>
            </a:pPr>
            <a:r>
              <a:rPr lang="en-US" dirty="0">
                <a:sym typeface="Wingdings" panose="05000000000000000000" pitchFamily="2" charset="2"/>
              </a:rPr>
              <a:t></a:t>
            </a:r>
            <a:endParaRPr lang="en-US" dirty="0"/>
          </a:p>
          <a:p>
            <a:pPr marL="800100" lvl="1" indent="-342900">
              <a:buFont typeface="+mj-lt"/>
              <a:buAutoNum type="arabicPeriod"/>
            </a:pPr>
            <a:r>
              <a:rPr lang="en-US" b="1" dirty="0">
                <a:solidFill>
                  <a:srgbClr val="00B0F0"/>
                </a:solidFill>
              </a:rPr>
              <a:t>Socrates</a:t>
            </a:r>
            <a:r>
              <a:rPr lang="en-US" dirty="0">
                <a:solidFill>
                  <a:srgbClr val="00B0F0"/>
                </a:solidFill>
              </a:rPr>
              <a:t> </a:t>
            </a:r>
            <a:r>
              <a:rPr lang="en-US" dirty="0"/>
              <a:t>is </a:t>
            </a:r>
            <a:r>
              <a:rPr lang="en-US" b="1" dirty="0">
                <a:solidFill>
                  <a:srgbClr val="92D050"/>
                </a:solidFill>
              </a:rPr>
              <a:t>mortal</a:t>
            </a:r>
            <a:r>
              <a:rPr lang="en-US" dirty="0"/>
              <a:t>.</a:t>
            </a:r>
          </a:p>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11</a:t>
            </a:fld>
            <a:endParaRPr lang="en-US" dirty="0">
              <a:uFillTx/>
            </a:endParaRPr>
          </a:p>
        </p:txBody>
      </p:sp>
    </p:spTree>
    <p:extLst>
      <p:ext uri="{BB962C8B-B14F-4D97-AF65-F5344CB8AC3E}">
        <p14:creationId xmlns:p14="http://schemas.microsoft.com/office/powerpoint/2010/main" val="3092880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Logic</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12</a:t>
            </a:fld>
            <a:endParaRPr lang="en-US" dirty="0">
              <a:uFillTx/>
            </a:endParaRPr>
          </a:p>
        </p:txBody>
      </p:sp>
    </p:spTree>
    <p:extLst>
      <p:ext uri="{BB962C8B-B14F-4D97-AF65-F5344CB8AC3E}">
        <p14:creationId xmlns:p14="http://schemas.microsoft.com/office/powerpoint/2010/main" val="581335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George Boole</a:t>
            </a:r>
          </a:p>
        </p:txBody>
      </p:sp>
      <p:pic>
        <p:nvPicPr>
          <p:cNvPr id="5" name="The Genius of George Boole  RTÉ O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83841" y="1853248"/>
            <a:ext cx="7459662" cy="4195762"/>
          </a:xfrm>
        </p:spPr>
      </p:pic>
      <p:sp>
        <p:nvSpPr>
          <p:cNvPr id="4" name="Slide Number Placeholder 3"/>
          <p:cNvSpPr>
            <a:spLocks noGrp="1"/>
          </p:cNvSpPr>
          <p:nvPr>
            <p:ph type="sldNum" sz="quarter" idx="12"/>
          </p:nvPr>
        </p:nvSpPr>
        <p:spPr/>
        <p:txBody>
          <a:bodyPr/>
          <a:lstStyle/>
          <a:p>
            <a:fld id="{D57F1E4F-1CFF-5643-939E-02111984F565}" type="slidenum">
              <a:rPr lang="en-US" smtClean="0">
                <a:uFillTx/>
              </a:rPr>
              <a:t>13</a:t>
            </a:fld>
            <a:endParaRPr lang="en-US" dirty="0">
              <a:uFillTx/>
            </a:endParaRPr>
          </a:p>
        </p:txBody>
      </p:sp>
    </p:spTree>
    <p:extLst>
      <p:ext uri="{BB962C8B-B14F-4D97-AF65-F5344CB8AC3E}">
        <p14:creationId xmlns:p14="http://schemas.microsoft.com/office/powerpoint/2010/main" val="30274159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George Boole</a:t>
            </a: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40808" y="1985725"/>
            <a:ext cx="3200852" cy="3961526"/>
          </a:xfrm>
        </p:spPr>
      </p:pic>
      <p:sp>
        <p:nvSpPr>
          <p:cNvPr id="4" name="Content Placeholder 3"/>
          <p:cNvSpPr>
            <a:spLocks noGrp="1"/>
          </p:cNvSpPr>
          <p:nvPr>
            <p:ph sz="half" idx="2"/>
          </p:nvPr>
        </p:nvSpPr>
        <p:spPr/>
        <p:txBody>
          <a:bodyPr>
            <a:normAutofit/>
          </a:bodyPr>
          <a:lstStyle/>
          <a:p>
            <a:r>
              <a:rPr lang="en-US" dirty="0"/>
              <a:t>George Boole (1815 - 1864)</a:t>
            </a:r>
          </a:p>
          <a:p>
            <a:pPr lvl="1"/>
            <a:r>
              <a:rPr lang="en-US" dirty="0"/>
              <a:t>Self-taught English mathematician.</a:t>
            </a:r>
          </a:p>
          <a:p>
            <a:pPr lvl="1"/>
            <a:r>
              <a:rPr lang="en-US" dirty="0"/>
              <a:t>Wanted to represent logical statements that went beyond Aristotle’s approach to logic.</a:t>
            </a:r>
          </a:p>
          <a:p>
            <a:endParaRPr lang="en-US" dirty="0"/>
          </a:p>
          <a:p>
            <a:r>
              <a:rPr lang="en-US" dirty="0"/>
              <a:t>Mathematical algebra is all about numbers, and operators ( +, -, *, …) to be used with them.</a:t>
            </a:r>
          </a:p>
          <a:p>
            <a:r>
              <a:rPr lang="en-US" dirty="0"/>
              <a:t>Instead of using numbers, Bool went to apply mathematical laws to logical statements.</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14</a:t>
            </a:fld>
            <a:endParaRPr lang="en-US" dirty="0">
              <a:uFillTx/>
            </a:endParaRPr>
          </a:p>
        </p:txBody>
      </p:sp>
    </p:spTree>
    <p:extLst>
      <p:ext uri="{BB962C8B-B14F-4D97-AF65-F5344CB8AC3E}">
        <p14:creationId xmlns:p14="http://schemas.microsoft.com/office/powerpoint/2010/main" val="4153026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George Boole</a:t>
            </a: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40808" y="1985725"/>
            <a:ext cx="3200852" cy="3961526"/>
          </a:xfrm>
        </p:spPr>
      </p:pic>
      <p:sp>
        <p:nvSpPr>
          <p:cNvPr id="4" name="Content Placeholder 3"/>
          <p:cNvSpPr>
            <a:spLocks noGrp="1"/>
          </p:cNvSpPr>
          <p:nvPr>
            <p:ph sz="half" idx="2"/>
          </p:nvPr>
        </p:nvSpPr>
        <p:spPr/>
        <p:txBody>
          <a:bodyPr>
            <a:normAutofit lnSpcReduction="10000"/>
          </a:bodyPr>
          <a:lstStyle/>
          <a:p>
            <a:r>
              <a:rPr lang="en-US" dirty="0"/>
              <a:t>Boole’s approach allowed </a:t>
            </a:r>
            <a:r>
              <a:rPr lang="en-US" b="1" dirty="0">
                <a:solidFill>
                  <a:srgbClr val="FFC000"/>
                </a:solidFill>
              </a:rPr>
              <a:t>truth</a:t>
            </a:r>
            <a:r>
              <a:rPr lang="en-US" dirty="0"/>
              <a:t> to be </a:t>
            </a:r>
            <a:r>
              <a:rPr lang="en-US" b="1" dirty="0"/>
              <a:t>systematically</a:t>
            </a:r>
            <a:r>
              <a:rPr lang="en-US" dirty="0"/>
              <a:t> and </a:t>
            </a:r>
            <a:r>
              <a:rPr lang="en-US" b="1" dirty="0"/>
              <a:t>formally</a:t>
            </a:r>
            <a:r>
              <a:rPr lang="en-US" dirty="0"/>
              <a:t> </a:t>
            </a:r>
            <a:r>
              <a:rPr lang="en-US" b="1" dirty="0">
                <a:solidFill>
                  <a:srgbClr val="FFC000"/>
                </a:solidFill>
              </a:rPr>
              <a:t>proven</a:t>
            </a:r>
            <a:r>
              <a:rPr lang="en-US" dirty="0"/>
              <a:t> </a:t>
            </a:r>
            <a:r>
              <a:rPr lang="en-US" u="sng" dirty="0"/>
              <a:t>through logic equations</a:t>
            </a:r>
            <a:r>
              <a:rPr lang="en-US" dirty="0"/>
              <a:t>. </a:t>
            </a:r>
          </a:p>
          <a:p>
            <a:endParaRPr lang="en-US" dirty="0"/>
          </a:p>
          <a:p>
            <a:r>
              <a:rPr lang="en-US" dirty="0"/>
              <a:t>First book – “The Mathematical Analysis of Logic”, 1847.</a:t>
            </a:r>
          </a:p>
          <a:p>
            <a:endParaRPr lang="en-US" dirty="0"/>
          </a:p>
          <a:p>
            <a:r>
              <a:rPr lang="en-US" dirty="0"/>
              <a:t>Initially his work didn’t bring him credit.</a:t>
            </a:r>
          </a:p>
          <a:p>
            <a:r>
              <a:rPr lang="en-US" dirty="0"/>
              <a:t>70 years later, Claude Shannon made a connection with Boolean Logic and a relay being ON and OFF.</a:t>
            </a:r>
          </a:p>
        </p:txBody>
      </p:sp>
      <p:sp>
        <p:nvSpPr>
          <p:cNvPr id="5" name="Slide Number Placeholder 4"/>
          <p:cNvSpPr>
            <a:spLocks noGrp="1"/>
          </p:cNvSpPr>
          <p:nvPr>
            <p:ph type="sldNum" sz="quarter" idx="12"/>
          </p:nvPr>
        </p:nvSpPr>
        <p:spPr/>
        <p:txBody>
          <a:bodyPr/>
          <a:lstStyle/>
          <a:p>
            <a:fld id="{D57F1E4F-1CFF-5643-939E-02111984F565}" type="slidenum">
              <a:rPr lang="en-US" smtClean="0">
                <a:uFillTx/>
              </a:rPr>
              <a:t>15</a:t>
            </a:fld>
            <a:endParaRPr lang="en-US" dirty="0">
              <a:uFillTx/>
            </a:endParaRPr>
          </a:p>
        </p:txBody>
      </p:sp>
    </p:spTree>
    <p:extLst>
      <p:ext uri="{BB962C8B-B14F-4D97-AF65-F5344CB8AC3E}">
        <p14:creationId xmlns:p14="http://schemas.microsoft.com/office/powerpoint/2010/main" val="1399115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vs. Boolean algebra</a:t>
            </a:r>
          </a:p>
        </p:txBody>
      </p:sp>
      <p:sp>
        <p:nvSpPr>
          <p:cNvPr id="3" name="Text Placeholder 2"/>
          <p:cNvSpPr>
            <a:spLocks noGrp="1"/>
          </p:cNvSpPr>
          <p:nvPr>
            <p:ph type="body" idx="1"/>
          </p:nvPr>
        </p:nvSpPr>
        <p:spPr/>
        <p:txBody>
          <a:bodyPr/>
          <a:lstStyle/>
          <a:p>
            <a:r>
              <a:rPr lang="en-US" dirty="0"/>
              <a:t>Regular algebra</a:t>
            </a:r>
          </a:p>
        </p:txBody>
      </p:sp>
      <p:sp>
        <p:nvSpPr>
          <p:cNvPr id="4" name="Content Placeholder 3"/>
          <p:cNvSpPr>
            <a:spLocks noGrp="1"/>
          </p:cNvSpPr>
          <p:nvPr>
            <p:ph sz="half" idx="2"/>
          </p:nvPr>
        </p:nvSpPr>
        <p:spPr/>
        <p:txBody>
          <a:bodyPr/>
          <a:lstStyle/>
          <a:p>
            <a:r>
              <a:rPr lang="en-US" dirty="0"/>
              <a:t>The </a:t>
            </a:r>
            <a:r>
              <a:rPr lang="en-US" b="1" dirty="0"/>
              <a:t>values</a:t>
            </a:r>
            <a:r>
              <a:rPr lang="en-US" dirty="0"/>
              <a:t> of variables are </a:t>
            </a:r>
            <a:r>
              <a:rPr lang="en-US" b="1" dirty="0">
                <a:solidFill>
                  <a:srgbClr val="FFC000"/>
                </a:solidFill>
              </a:rPr>
              <a:t>numbers</a:t>
            </a:r>
            <a:r>
              <a:rPr lang="en-US" dirty="0"/>
              <a:t>.</a:t>
            </a:r>
          </a:p>
          <a:p>
            <a:endParaRPr lang="en-US" dirty="0"/>
          </a:p>
          <a:p>
            <a:r>
              <a:rPr lang="en-US" b="1" dirty="0"/>
              <a:t>Operations</a:t>
            </a:r>
            <a:r>
              <a:rPr lang="en-US" dirty="0"/>
              <a:t> on those numbers are addition (+), multiplication (*), subtraction (-), …</a:t>
            </a:r>
          </a:p>
        </p:txBody>
      </p:sp>
      <p:sp>
        <p:nvSpPr>
          <p:cNvPr id="5" name="Text Placeholder 4"/>
          <p:cNvSpPr>
            <a:spLocks noGrp="1"/>
          </p:cNvSpPr>
          <p:nvPr>
            <p:ph type="body" sz="quarter" idx="3"/>
          </p:nvPr>
        </p:nvSpPr>
        <p:spPr/>
        <p:txBody>
          <a:bodyPr/>
          <a:lstStyle/>
          <a:p>
            <a:r>
              <a:rPr lang="en-US" dirty="0"/>
              <a:t>Boolean algebra</a:t>
            </a:r>
          </a:p>
        </p:txBody>
      </p:sp>
      <p:sp>
        <p:nvSpPr>
          <p:cNvPr id="6" name="Content Placeholder 5"/>
          <p:cNvSpPr>
            <a:spLocks noGrp="1"/>
          </p:cNvSpPr>
          <p:nvPr>
            <p:ph sz="quarter" idx="4"/>
          </p:nvPr>
        </p:nvSpPr>
        <p:spPr/>
        <p:txBody>
          <a:bodyPr/>
          <a:lstStyle/>
          <a:p>
            <a:r>
              <a:rPr lang="en-US" dirty="0"/>
              <a:t>The </a:t>
            </a:r>
            <a:r>
              <a:rPr lang="en-US" b="1" dirty="0"/>
              <a:t>values</a:t>
            </a:r>
            <a:r>
              <a:rPr lang="en-US" dirty="0"/>
              <a:t> of variables are </a:t>
            </a:r>
            <a:r>
              <a:rPr lang="en-US" b="1" dirty="0">
                <a:solidFill>
                  <a:srgbClr val="FFC000"/>
                </a:solidFill>
              </a:rPr>
              <a:t>TRUE </a:t>
            </a:r>
            <a:r>
              <a:rPr lang="en-US" dirty="0"/>
              <a:t>and</a:t>
            </a:r>
            <a:r>
              <a:rPr lang="en-US" b="1" dirty="0">
                <a:solidFill>
                  <a:srgbClr val="FFC000"/>
                </a:solidFill>
              </a:rPr>
              <a:t> FALSE</a:t>
            </a:r>
            <a:r>
              <a:rPr lang="en-US" dirty="0"/>
              <a:t>.</a:t>
            </a:r>
          </a:p>
          <a:p>
            <a:endParaRPr lang="en-US" dirty="0"/>
          </a:p>
          <a:p>
            <a:r>
              <a:rPr lang="en-US" b="1" dirty="0"/>
              <a:t>Operations</a:t>
            </a:r>
            <a:r>
              <a:rPr lang="en-US" dirty="0"/>
              <a:t> on those values are logical operations:</a:t>
            </a:r>
          </a:p>
          <a:p>
            <a:pPr lvl="1"/>
            <a:r>
              <a:rPr lang="en-US" dirty="0"/>
              <a:t>3 fundamental: </a:t>
            </a:r>
            <a:r>
              <a:rPr lang="en-US" b="1" dirty="0">
                <a:solidFill>
                  <a:srgbClr val="FFC000"/>
                </a:solidFill>
              </a:rPr>
              <a:t>NOT</a:t>
            </a:r>
            <a:r>
              <a:rPr lang="en-US" dirty="0"/>
              <a:t>, </a:t>
            </a:r>
            <a:r>
              <a:rPr lang="en-US" b="1" dirty="0">
                <a:solidFill>
                  <a:srgbClr val="FFC000"/>
                </a:solidFill>
              </a:rPr>
              <a:t>AND</a:t>
            </a:r>
            <a:r>
              <a:rPr lang="en-US" dirty="0"/>
              <a:t>, </a:t>
            </a:r>
            <a:r>
              <a:rPr lang="en-US" b="1" dirty="0">
                <a:solidFill>
                  <a:srgbClr val="FFC000"/>
                </a:solidFill>
              </a:rPr>
              <a:t>OR</a:t>
            </a:r>
          </a:p>
          <a:p>
            <a:pPr lvl="1"/>
            <a:r>
              <a:rPr lang="en-US" dirty="0"/>
              <a:t>derived: </a:t>
            </a:r>
            <a:r>
              <a:rPr lang="en-US" b="1" dirty="0">
                <a:solidFill>
                  <a:srgbClr val="FFC000"/>
                </a:solidFill>
              </a:rPr>
              <a:t>NOR</a:t>
            </a:r>
            <a:r>
              <a:rPr lang="en-US" dirty="0"/>
              <a:t>, </a:t>
            </a:r>
            <a:r>
              <a:rPr lang="en-US" b="1" dirty="0">
                <a:solidFill>
                  <a:srgbClr val="FFC000"/>
                </a:solidFill>
              </a:rPr>
              <a:t>XOR</a:t>
            </a:r>
            <a:r>
              <a:rPr lang="en-US" dirty="0"/>
              <a:t>, </a:t>
            </a:r>
            <a:r>
              <a:rPr lang="en-US" b="1" dirty="0">
                <a:solidFill>
                  <a:srgbClr val="FFC000"/>
                </a:solidFill>
              </a:rPr>
              <a:t>IMPLICATION</a:t>
            </a:r>
            <a:r>
              <a:rPr lang="en-US" dirty="0"/>
              <a:t>, </a:t>
            </a:r>
            <a:r>
              <a:rPr lang="en-US" b="1" dirty="0">
                <a:solidFill>
                  <a:srgbClr val="FFC000"/>
                </a:solidFill>
              </a:rPr>
              <a:t>EQUALITY</a:t>
            </a:r>
            <a:r>
              <a:rPr lang="en-US" dirty="0"/>
              <a:t>, …</a:t>
            </a:r>
            <a:endParaRPr lang="en-US" b="1" dirty="0">
              <a:solidFill>
                <a:srgbClr val="FFC000"/>
              </a:solidFill>
            </a:endParaRPr>
          </a:p>
          <a:p>
            <a:pPr lvl="1"/>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uFillTx/>
              </a:rPr>
              <a:t>16</a:t>
            </a:fld>
            <a:endParaRPr lang="en-US" dirty="0">
              <a:uFillTx/>
            </a:endParaRPr>
          </a:p>
        </p:txBody>
      </p:sp>
    </p:spTree>
    <p:extLst>
      <p:ext uri="{BB962C8B-B14F-4D97-AF65-F5344CB8AC3E}">
        <p14:creationId xmlns:p14="http://schemas.microsoft.com/office/powerpoint/2010/main" val="283228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Propositional logic = Boolean logic</a:t>
            </a:r>
          </a:p>
        </p:txBody>
      </p:sp>
      <p:sp>
        <p:nvSpPr>
          <p:cNvPr id="3" name="Content Placeholder 2"/>
          <p:cNvSpPr>
            <a:spLocks noGrp="1"/>
          </p:cNvSpPr>
          <p:nvPr>
            <p:ph idx="1"/>
          </p:nvPr>
        </p:nvSpPr>
        <p:spPr/>
        <p:txBody>
          <a:bodyPr/>
          <a:lstStyle/>
          <a:p>
            <a:r>
              <a:rPr lang="en-US" dirty="0"/>
              <a:t>The area of logic which deals with propositions is called propositional calculus or propositional logic.</a:t>
            </a:r>
          </a:p>
          <a:p>
            <a:r>
              <a:rPr lang="en-US" dirty="0"/>
              <a:t>It also includes producing new propositions using existing ones.</a:t>
            </a:r>
          </a:p>
          <a:p>
            <a:r>
              <a:rPr lang="en-US" dirty="0"/>
              <a:t>Propositions constructed using one or more propositions are called compound propositions.</a:t>
            </a:r>
          </a:p>
          <a:p>
            <a:r>
              <a:rPr lang="en-US" dirty="0"/>
              <a:t>The </a:t>
            </a:r>
            <a:r>
              <a:rPr lang="en-US" b="1" u="sng" dirty="0">
                <a:solidFill>
                  <a:srgbClr val="FFC000"/>
                </a:solidFill>
              </a:rPr>
              <a:t>propositions</a:t>
            </a:r>
            <a:r>
              <a:rPr lang="en-US" dirty="0"/>
              <a:t> are </a:t>
            </a:r>
            <a:r>
              <a:rPr lang="en-US" b="1" u="sng" dirty="0"/>
              <a:t>combined together</a:t>
            </a:r>
            <a:r>
              <a:rPr lang="en-US" b="1" dirty="0"/>
              <a:t> </a:t>
            </a:r>
            <a:r>
              <a:rPr lang="en-US" dirty="0"/>
              <a:t>using </a:t>
            </a:r>
            <a:r>
              <a:rPr lang="en-US" b="1" dirty="0">
                <a:solidFill>
                  <a:srgbClr val="FFC000"/>
                </a:solidFill>
              </a:rPr>
              <a:t>Logical Connectives</a:t>
            </a:r>
            <a:r>
              <a:rPr lang="en-US" dirty="0"/>
              <a:t> or </a:t>
            </a:r>
            <a:r>
              <a:rPr lang="en-US" b="1" dirty="0">
                <a:solidFill>
                  <a:srgbClr val="FFC000"/>
                </a:solidFill>
              </a:rPr>
              <a:t>Logical Operators</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17</a:t>
            </a:fld>
            <a:endParaRPr lang="en-US" dirty="0">
              <a:uFillTx/>
            </a:endParaRPr>
          </a:p>
        </p:txBody>
      </p:sp>
    </p:spTree>
    <p:extLst>
      <p:ext uri="{BB962C8B-B14F-4D97-AF65-F5344CB8AC3E}">
        <p14:creationId xmlns:p14="http://schemas.microsoft.com/office/powerpoint/2010/main" val="231082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logic – main idea</a:t>
            </a:r>
          </a:p>
        </p:txBody>
      </p:sp>
      <p:sp>
        <p:nvSpPr>
          <p:cNvPr id="3" name="Content Placeholder 2"/>
          <p:cNvSpPr>
            <a:spLocks noGrp="1"/>
          </p:cNvSpPr>
          <p:nvPr>
            <p:ph idx="1"/>
          </p:nvPr>
        </p:nvSpPr>
        <p:spPr/>
        <p:txBody>
          <a:bodyPr/>
          <a:lstStyle/>
          <a:p>
            <a:r>
              <a:rPr lang="en-US" dirty="0"/>
              <a:t>Start off with the idea that some </a:t>
            </a:r>
            <a:r>
              <a:rPr lang="en-US" b="1" dirty="0">
                <a:solidFill>
                  <a:srgbClr val="FFC000"/>
                </a:solidFill>
              </a:rPr>
              <a:t>statement</a:t>
            </a:r>
            <a:r>
              <a:rPr lang="en-US" dirty="0">
                <a:solidFill>
                  <a:srgbClr val="FFC000"/>
                </a:solidFill>
              </a:rPr>
              <a:t> </a:t>
            </a:r>
            <a:r>
              <a:rPr lang="en-US" b="1" dirty="0">
                <a:solidFill>
                  <a:srgbClr val="FFC000"/>
                </a:solidFill>
              </a:rPr>
              <a:t>P</a:t>
            </a:r>
            <a:r>
              <a:rPr lang="en-US" dirty="0"/>
              <a:t> is either </a:t>
            </a:r>
            <a:r>
              <a:rPr lang="en-US" b="1" dirty="0"/>
              <a:t>TRUE </a:t>
            </a:r>
            <a:r>
              <a:rPr lang="en-US" dirty="0"/>
              <a:t>or </a:t>
            </a:r>
            <a:r>
              <a:rPr lang="en-US" b="1" dirty="0"/>
              <a:t>FALSE</a:t>
            </a:r>
            <a:r>
              <a:rPr lang="en-US" dirty="0"/>
              <a:t>.</a:t>
            </a:r>
          </a:p>
          <a:p>
            <a:pPr lvl="1"/>
            <a:r>
              <a:rPr lang="en-US" dirty="0"/>
              <a:t>The beauty of Boolean logic is that a statement can’t be anything in between.</a:t>
            </a:r>
          </a:p>
          <a:p>
            <a:r>
              <a:rPr lang="en-US" dirty="0"/>
              <a:t>Then, </a:t>
            </a:r>
            <a:r>
              <a:rPr lang="en-US" b="1" dirty="0">
                <a:solidFill>
                  <a:srgbClr val="FFC000"/>
                </a:solidFill>
              </a:rPr>
              <a:t>form</a:t>
            </a:r>
            <a:r>
              <a:rPr lang="en-US" dirty="0">
                <a:solidFill>
                  <a:srgbClr val="FFC000"/>
                </a:solidFill>
              </a:rPr>
              <a:t> </a:t>
            </a:r>
            <a:r>
              <a:rPr lang="en-US" u="sng" dirty="0"/>
              <a:t>other statements</a:t>
            </a:r>
            <a:r>
              <a:rPr lang="en-US" dirty="0"/>
              <a:t>, which are </a:t>
            </a:r>
            <a:r>
              <a:rPr lang="en-US" b="1" dirty="0"/>
              <a:t>TRUE</a:t>
            </a:r>
            <a:r>
              <a:rPr lang="en-US" dirty="0"/>
              <a:t> or </a:t>
            </a:r>
            <a:r>
              <a:rPr lang="en-US" b="1" dirty="0"/>
              <a:t>FALSE</a:t>
            </a:r>
            <a:r>
              <a:rPr lang="en-US" dirty="0"/>
              <a:t> …</a:t>
            </a:r>
          </a:p>
          <a:p>
            <a:r>
              <a:rPr lang="en-US" dirty="0"/>
              <a:t>… by combining initial statement(s) with fundamental operators: </a:t>
            </a:r>
            <a:r>
              <a:rPr lang="en-US" b="1" dirty="0">
                <a:solidFill>
                  <a:srgbClr val="FFC000"/>
                </a:solidFill>
              </a:rPr>
              <a:t>NOT</a:t>
            </a:r>
            <a:r>
              <a:rPr lang="en-US" dirty="0"/>
              <a:t>, </a:t>
            </a:r>
            <a:r>
              <a:rPr lang="en-US" b="1" dirty="0">
                <a:solidFill>
                  <a:srgbClr val="FFC000"/>
                </a:solidFill>
              </a:rPr>
              <a:t>AND</a:t>
            </a:r>
            <a:r>
              <a:rPr lang="en-US" dirty="0"/>
              <a:t>, </a:t>
            </a:r>
            <a:r>
              <a:rPr lang="en-US" b="1" dirty="0">
                <a:solidFill>
                  <a:srgbClr val="FFC000"/>
                </a:solidFill>
              </a:rPr>
              <a:t>OR</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18</a:t>
            </a:fld>
            <a:endParaRPr lang="en-US" dirty="0">
              <a:uFillTx/>
            </a:endParaRPr>
          </a:p>
        </p:txBody>
      </p:sp>
    </p:spTree>
    <p:extLst>
      <p:ext uri="{BB962C8B-B14F-4D97-AF65-F5344CB8AC3E}">
        <p14:creationId xmlns:p14="http://schemas.microsoft.com/office/powerpoint/2010/main" val="46304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 in Boolean Logic</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19</a:t>
            </a:fld>
            <a:endParaRPr lang="en-US" dirty="0">
              <a:uFillTx/>
            </a:endParaRPr>
          </a:p>
        </p:txBody>
      </p:sp>
    </p:spTree>
    <p:extLst>
      <p:ext uri="{BB962C8B-B14F-4D97-AF65-F5344CB8AC3E}">
        <p14:creationId xmlns:p14="http://schemas.microsoft.com/office/powerpoint/2010/main" val="3137932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160" y="807391"/>
            <a:ext cx="11496878" cy="1400530"/>
          </a:xfrm>
        </p:spPr>
        <p:txBody>
          <a:bodyPr/>
          <a:lstStyle/>
          <a:p>
            <a:r>
              <a:rPr lang="en-US" sz="2800" dirty="0"/>
              <a:t>Overview of this lesson:</a:t>
            </a:r>
            <a:br>
              <a:rPr lang="en-US" dirty="0"/>
            </a:br>
            <a:r>
              <a:rPr lang="en-US" dirty="0"/>
              <a:t>	Boolean logic</a:t>
            </a:r>
            <a:endParaRPr lang="en-US" sz="2800" dirty="0"/>
          </a:p>
        </p:txBody>
      </p:sp>
      <p:sp>
        <p:nvSpPr>
          <p:cNvPr id="3" name="Tijdelijke aanduiding voor inhoud 2"/>
          <p:cNvSpPr>
            <a:spLocks noGrp="1"/>
          </p:cNvSpPr>
          <p:nvPr>
            <p:ph idx="1"/>
          </p:nvPr>
        </p:nvSpPr>
        <p:spPr>
          <a:xfrm>
            <a:off x="785827" y="2726784"/>
            <a:ext cx="9985812" cy="2877604"/>
          </a:xfrm>
        </p:spPr>
        <p:txBody>
          <a:bodyPr>
            <a:normAutofit/>
          </a:bodyPr>
          <a:lstStyle/>
          <a:p>
            <a:r>
              <a:rPr lang="en-US" dirty="0"/>
              <a:t>Introduction to logic,</a:t>
            </a:r>
          </a:p>
          <a:p>
            <a:pPr lvl="1"/>
            <a:r>
              <a:rPr lang="en-US" dirty="0"/>
              <a:t>Statements and propositions,</a:t>
            </a:r>
          </a:p>
          <a:p>
            <a:r>
              <a:rPr lang="en-US" dirty="0"/>
              <a:t>Boolean logic,</a:t>
            </a:r>
          </a:p>
          <a:p>
            <a:r>
              <a:rPr lang="en-US" dirty="0"/>
              <a:t>Operators in Boolean logic,</a:t>
            </a:r>
          </a:p>
          <a:p>
            <a:pPr lvl="1"/>
            <a:r>
              <a:rPr lang="en-US" dirty="0"/>
              <a:t>Fundamental operators,</a:t>
            </a:r>
          </a:p>
          <a:p>
            <a:pPr lvl="1"/>
            <a:r>
              <a:rPr lang="en-US" dirty="0"/>
              <a:t>Derived operators,</a:t>
            </a:r>
          </a:p>
          <a:p>
            <a:pPr lvl="1"/>
            <a:r>
              <a:rPr lang="en-US" dirty="0"/>
              <a:t>Implication operators.</a:t>
            </a:r>
          </a:p>
          <a:p>
            <a:endParaRPr lang="en-US" dirty="0"/>
          </a:p>
        </p:txBody>
      </p:sp>
      <p:sp>
        <p:nvSpPr>
          <p:cNvPr id="4" name="Tijdelijke aanduiding voor dianummer 3"/>
          <p:cNvSpPr>
            <a:spLocks noGrp="1"/>
          </p:cNvSpPr>
          <p:nvPr>
            <p:ph type="sldNum" sz="quarter" idx="12"/>
          </p:nvPr>
        </p:nvSpPr>
        <p:spPr/>
        <p:txBody>
          <a:bodyPr/>
          <a:lstStyle/>
          <a:p>
            <a:fld id="{D57F1E4F-1CFF-5643-939E-02111984F565}" type="slidenum">
              <a:rPr lang="en-US" smtClean="0">
                <a:uFillTx/>
              </a:rPr>
              <a:t>2</a:t>
            </a:fld>
            <a:endParaRPr lang="en-US" dirty="0">
              <a:uFillTx/>
            </a:endParaRPr>
          </a:p>
        </p:txBody>
      </p:sp>
    </p:spTree>
    <p:extLst>
      <p:ext uri="{BB962C8B-B14F-4D97-AF65-F5344CB8AC3E}">
        <p14:creationId xmlns:p14="http://schemas.microsoft.com/office/powerpoint/2010/main" val="3846950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Boolean operators</a:t>
            </a:r>
          </a:p>
        </p:txBody>
      </p:sp>
      <p:sp>
        <p:nvSpPr>
          <p:cNvPr id="3" name="Content Placeholder 2"/>
          <p:cNvSpPr>
            <a:spLocks noGrp="1"/>
          </p:cNvSpPr>
          <p:nvPr>
            <p:ph idx="1"/>
          </p:nvPr>
        </p:nvSpPr>
        <p:spPr/>
        <p:txBody>
          <a:bodyPr/>
          <a:lstStyle/>
          <a:p>
            <a:r>
              <a:rPr lang="en-US" dirty="0"/>
              <a:t>There are three fundamental Boolean operators:</a:t>
            </a:r>
          </a:p>
          <a:p>
            <a:pPr lvl="1"/>
            <a:r>
              <a:rPr lang="en-US" b="1" dirty="0">
                <a:solidFill>
                  <a:srgbClr val="FFC000"/>
                </a:solidFill>
              </a:rPr>
              <a:t>NOT</a:t>
            </a:r>
            <a:r>
              <a:rPr lang="en-US" dirty="0"/>
              <a:t>		(symbolically </a:t>
            </a:r>
            <a:r>
              <a:rPr lang="en-US" sz="3200" b="1" dirty="0">
                <a:solidFill>
                  <a:srgbClr val="FFC000"/>
                </a:solidFill>
              </a:rPr>
              <a:t>~</a:t>
            </a:r>
            <a:r>
              <a:rPr lang="en-US" dirty="0"/>
              <a:t> or </a:t>
            </a:r>
            <a:r>
              <a:rPr lang="en-US" sz="3200" b="1" dirty="0">
                <a:solidFill>
                  <a:srgbClr val="FFC000"/>
                </a:solidFill>
              </a:rPr>
              <a:t>¬</a:t>
            </a:r>
            <a:r>
              <a:rPr lang="en-US" dirty="0"/>
              <a:t>)		- negation</a:t>
            </a:r>
          </a:p>
          <a:p>
            <a:pPr lvl="1"/>
            <a:r>
              <a:rPr lang="en-US" b="1" dirty="0">
                <a:solidFill>
                  <a:srgbClr val="FFC000"/>
                </a:solidFill>
              </a:rPr>
              <a:t>AND</a:t>
            </a:r>
            <a:r>
              <a:rPr lang="en-US" dirty="0"/>
              <a:t>		(symbolically: </a:t>
            </a:r>
            <a:r>
              <a:rPr lang="en-US" sz="3200" b="1" dirty="0">
                <a:solidFill>
                  <a:srgbClr val="FFC000"/>
                </a:solidFill>
              </a:rPr>
              <a:t>∧</a:t>
            </a:r>
            <a:r>
              <a:rPr lang="en-US" dirty="0"/>
              <a:t>)			- logical conjunction</a:t>
            </a:r>
          </a:p>
          <a:p>
            <a:pPr lvl="1"/>
            <a:r>
              <a:rPr lang="en-US" b="1" dirty="0">
                <a:solidFill>
                  <a:srgbClr val="FFC000"/>
                </a:solidFill>
              </a:rPr>
              <a:t>OR</a:t>
            </a:r>
            <a:r>
              <a:rPr lang="en-US" dirty="0"/>
              <a:t>		(symbolically: </a:t>
            </a:r>
            <a:r>
              <a:rPr lang="en-US" sz="3200" b="1" dirty="0">
                <a:solidFill>
                  <a:srgbClr val="FFC000"/>
                </a:solidFill>
              </a:rPr>
              <a:t>∨</a:t>
            </a:r>
            <a:r>
              <a:rPr lang="en-US" dirty="0"/>
              <a:t>)			- alternation / disjunction</a:t>
            </a:r>
          </a:p>
          <a:p>
            <a:pPr lvl="1"/>
            <a:endParaRPr lang="en-US" dirty="0"/>
          </a:p>
          <a:p>
            <a:r>
              <a:rPr lang="en-US" dirty="0"/>
              <a:t>Boolean logic has unary operators (simplest operators applied to only single TRUE or FALSE value) like Identity, logical True and logical False; but they are of no interest for this course and will be disregarded from now on.</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20</a:t>
            </a:fld>
            <a:endParaRPr lang="en-US" dirty="0">
              <a:uFillTx/>
            </a:endParaRPr>
          </a:p>
        </p:txBody>
      </p:sp>
    </p:spTree>
    <p:extLst>
      <p:ext uri="{BB962C8B-B14F-4D97-AF65-F5344CB8AC3E}">
        <p14:creationId xmlns:p14="http://schemas.microsoft.com/office/powerpoint/2010/main" val="4059685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 negation</a:t>
            </a:r>
          </a:p>
        </p:txBody>
      </p:sp>
      <p:sp>
        <p:nvSpPr>
          <p:cNvPr id="3" name="Content Placeholder 2"/>
          <p:cNvSpPr>
            <a:spLocks noGrp="1"/>
          </p:cNvSpPr>
          <p:nvPr>
            <p:ph idx="1"/>
          </p:nvPr>
        </p:nvSpPr>
        <p:spPr/>
        <p:txBody>
          <a:bodyPr/>
          <a:lstStyle/>
          <a:p>
            <a:r>
              <a:rPr lang="en-US" b="1" dirty="0">
                <a:solidFill>
                  <a:srgbClr val="FFC000"/>
                </a:solidFill>
              </a:rPr>
              <a:t>NOT</a:t>
            </a:r>
            <a:r>
              <a:rPr lang="en-US" dirty="0">
                <a:solidFill>
                  <a:srgbClr val="FFC000"/>
                </a:solidFill>
              </a:rPr>
              <a:t> </a:t>
            </a:r>
            <a:r>
              <a:rPr lang="en-US" dirty="0"/>
              <a:t>takes a </a:t>
            </a:r>
            <a:r>
              <a:rPr lang="en-US" u="sng" dirty="0"/>
              <a:t>single</a:t>
            </a:r>
            <a:r>
              <a:rPr lang="en-US" dirty="0"/>
              <a:t> Boolean </a:t>
            </a:r>
            <a:r>
              <a:rPr lang="en-US" u="sng" dirty="0"/>
              <a:t>value</a:t>
            </a:r>
            <a:r>
              <a:rPr lang="en-US" dirty="0"/>
              <a:t> and </a:t>
            </a:r>
            <a:r>
              <a:rPr lang="en-US" b="1" dirty="0">
                <a:solidFill>
                  <a:srgbClr val="FFC000"/>
                </a:solidFill>
              </a:rPr>
              <a:t>negates</a:t>
            </a:r>
            <a:r>
              <a:rPr lang="en-US" dirty="0">
                <a:solidFill>
                  <a:srgbClr val="FFC000"/>
                </a:solidFill>
              </a:rPr>
              <a:t> </a:t>
            </a:r>
            <a:r>
              <a:rPr lang="en-US" dirty="0"/>
              <a:t>it (flip).</a:t>
            </a:r>
          </a:p>
          <a:p>
            <a:r>
              <a:rPr lang="en-US" dirty="0"/>
              <a:t>The negation operator is commonly represented by a tilde (~) or (¬) symbol.</a:t>
            </a:r>
          </a:p>
          <a:p>
            <a:r>
              <a:rPr lang="en-US" dirty="0"/>
              <a:t>It negates, or switches, something’s truth value.</a:t>
            </a:r>
          </a:p>
          <a:p>
            <a:r>
              <a:rPr lang="en-US" dirty="0"/>
              <a:t>This relationship can be shown in a </a:t>
            </a:r>
            <a:r>
              <a:rPr lang="en-US" b="1" dirty="0">
                <a:solidFill>
                  <a:srgbClr val="00B0F0"/>
                </a:solidFill>
              </a:rPr>
              <a:t>TRUTH TABLE</a:t>
            </a:r>
            <a:r>
              <a:rPr lang="en-US" dirty="0"/>
              <a:t> </a:t>
            </a:r>
            <a:r>
              <a:rPr lang="en-US" dirty="0">
                <a:sym typeface="Wingdings" panose="05000000000000000000" pitchFamily="2" charset="2"/>
              </a:rPr>
              <a:t> </a:t>
            </a:r>
            <a:r>
              <a:rPr lang="en-US" dirty="0"/>
              <a:t>a way of organizing information to list out all possible scenarios.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21</a:t>
            </a:fld>
            <a:endParaRPr lang="en-US" dirty="0">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010" y="4505212"/>
            <a:ext cx="2857143" cy="1942857"/>
          </a:xfrm>
          <a:prstGeom prst="rect">
            <a:avLst/>
          </a:prstGeom>
        </p:spPr>
      </p:pic>
    </p:spTree>
    <p:extLst>
      <p:ext uri="{BB962C8B-B14F-4D97-AF65-F5344CB8AC3E}">
        <p14:creationId xmlns:p14="http://schemas.microsoft.com/office/powerpoint/2010/main" val="4281593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 logical conjunction</a:t>
            </a:r>
          </a:p>
        </p:txBody>
      </p:sp>
      <p:sp>
        <p:nvSpPr>
          <p:cNvPr id="3" name="Content Placeholder 2"/>
          <p:cNvSpPr>
            <a:spLocks noGrp="1"/>
          </p:cNvSpPr>
          <p:nvPr>
            <p:ph idx="1"/>
          </p:nvPr>
        </p:nvSpPr>
        <p:spPr>
          <a:xfrm>
            <a:off x="1103312" y="2052918"/>
            <a:ext cx="9598026" cy="4195481"/>
          </a:xfrm>
        </p:spPr>
        <p:txBody>
          <a:bodyPr>
            <a:normAutofit/>
          </a:bodyPr>
          <a:lstStyle/>
          <a:p>
            <a:r>
              <a:rPr lang="en-US" b="1" dirty="0">
                <a:solidFill>
                  <a:srgbClr val="FFC000"/>
                </a:solidFill>
              </a:rPr>
              <a:t>AND</a:t>
            </a:r>
            <a:r>
              <a:rPr lang="en-US" dirty="0">
                <a:solidFill>
                  <a:srgbClr val="FFC000"/>
                </a:solidFill>
              </a:rPr>
              <a:t> </a:t>
            </a:r>
            <a:r>
              <a:rPr lang="en-US" dirty="0"/>
              <a:t>is a binary operator, which means it will take </a:t>
            </a:r>
            <a:r>
              <a:rPr lang="en-US" u="sng" dirty="0"/>
              <a:t>two</a:t>
            </a:r>
            <a:r>
              <a:rPr lang="en-US" dirty="0"/>
              <a:t> Boolean </a:t>
            </a:r>
            <a:r>
              <a:rPr lang="en-US" u="sng" dirty="0"/>
              <a:t>values</a:t>
            </a:r>
            <a:r>
              <a:rPr lang="en-US" dirty="0"/>
              <a:t> (</a:t>
            </a:r>
            <a:r>
              <a:rPr lang="en-US" b="1" dirty="0">
                <a:solidFill>
                  <a:srgbClr val="00B0F0"/>
                </a:solidFill>
              </a:rPr>
              <a:t>p</a:t>
            </a:r>
            <a:r>
              <a:rPr lang="en-US" dirty="0"/>
              <a:t> and </a:t>
            </a:r>
            <a:r>
              <a:rPr lang="en-US" b="1" dirty="0">
                <a:solidFill>
                  <a:srgbClr val="00B0F0"/>
                </a:solidFill>
              </a:rPr>
              <a:t>q</a:t>
            </a:r>
            <a:r>
              <a:rPr lang="en-US" dirty="0"/>
              <a:t>) and return </a:t>
            </a:r>
            <a:r>
              <a:rPr lang="en-US" u="sng" dirty="0"/>
              <a:t>one</a:t>
            </a:r>
            <a:r>
              <a:rPr lang="en-US" dirty="0"/>
              <a:t>.</a:t>
            </a:r>
          </a:p>
          <a:p>
            <a:r>
              <a:rPr lang="en-US" dirty="0"/>
              <a:t>The </a:t>
            </a:r>
            <a:r>
              <a:rPr lang="en-US" b="1" dirty="0">
                <a:solidFill>
                  <a:srgbClr val="FFC000"/>
                </a:solidFill>
              </a:rPr>
              <a:t>AND</a:t>
            </a:r>
            <a:r>
              <a:rPr lang="en-US" dirty="0">
                <a:solidFill>
                  <a:srgbClr val="FFC000"/>
                </a:solidFill>
              </a:rPr>
              <a:t> </a:t>
            </a:r>
            <a:r>
              <a:rPr lang="en-US" dirty="0"/>
              <a:t>operator returns </a:t>
            </a:r>
            <a:r>
              <a:rPr lang="en-US" b="1" dirty="0"/>
              <a:t>TRUE</a:t>
            </a:r>
            <a:r>
              <a:rPr lang="en-US" dirty="0"/>
              <a:t> </a:t>
            </a:r>
            <a:r>
              <a:rPr lang="en-US" b="1" i="1" u="sng" dirty="0">
                <a:solidFill>
                  <a:srgbClr val="FFFF00"/>
                </a:solidFill>
              </a:rPr>
              <a:t>only</a:t>
            </a:r>
            <a:r>
              <a:rPr lang="en-US" dirty="0">
                <a:solidFill>
                  <a:srgbClr val="FFFF00"/>
                </a:solidFill>
              </a:rPr>
              <a:t> </a:t>
            </a:r>
            <a:r>
              <a:rPr lang="en-US" dirty="0"/>
              <a:t>if </a:t>
            </a:r>
            <a:r>
              <a:rPr lang="en-US" b="1" u="sng" dirty="0"/>
              <a:t>both propositions</a:t>
            </a:r>
            <a:r>
              <a:rPr lang="en-US" b="1" dirty="0"/>
              <a:t> </a:t>
            </a:r>
            <a:r>
              <a:rPr lang="en-US" b="1" dirty="0">
                <a:solidFill>
                  <a:srgbClr val="00B0F0"/>
                </a:solidFill>
              </a:rPr>
              <a:t>p</a:t>
            </a:r>
            <a:r>
              <a:rPr lang="en-US" dirty="0"/>
              <a:t> and </a:t>
            </a:r>
            <a:r>
              <a:rPr lang="en-US" b="1" dirty="0">
                <a:solidFill>
                  <a:srgbClr val="00B0F0"/>
                </a:solidFill>
              </a:rPr>
              <a:t>q</a:t>
            </a:r>
            <a:r>
              <a:rPr lang="en-US" dirty="0"/>
              <a:t> are </a:t>
            </a:r>
            <a:r>
              <a:rPr lang="en-US" b="1" dirty="0"/>
              <a:t>TRUE</a:t>
            </a:r>
            <a:r>
              <a:rPr lang="en-US" dirty="0"/>
              <a:t>. </a:t>
            </a:r>
          </a:p>
          <a:p>
            <a:pPr marL="0" indent="0">
              <a:buNone/>
            </a:pPr>
            <a:r>
              <a:rPr lang="en-US" dirty="0"/>
              <a:t>	</a:t>
            </a:r>
            <a:r>
              <a:rPr lang="en-US" b="1" u="sng" dirty="0"/>
              <a:t>Every other case</a:t>
            </a:r>
            <a:r>
              <a:rPr lang="en-US" b="1" dirty="0"/>
              <a:t> </a:t>
            </a:r>
            <a:r>
              <a:rPr lang="en-US" dirty="0"/>
              <a:t>will return </a:t>
            </a:r>
            <a:r>
              <a:rPr lang="en-US" b="1" dirty="0"/>
              <a:t>FALSE</a:t>
            </a:r>
            <a:r>
              <a:rPr lang="en-US" dirty="0"/>
              <a:t>.</a:t>
            </a:r>
          </a:p>
          <a:p>
            <a:r>
              <a:rPr lang="en-US" dirty="0"/>
              <a:t>The AND operator is symbolically represented as : </a:t>
            </a:r>
            <a:r>
              <a:rPr lang="en-US" b="1" dirty="0">
                <a:solidFill>
                  <a:srgbClr val="FFC000"/>
                </a:solidFill>
              </a:rPr>
              <a:t>∧</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22</a:t>
            </a:fld>
            <a:endParaRPr lang="en-US" dirty="0">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65" y="4150658"/>
            <a:ext cx="3307014" cy="2352788"/>
          </a:xfrm>
          <a:prstGeom prst="rect">
            <a:avLst/>
          </a:prstGeom>
        </p:spPr>
      </p:pic>
    </p:spTree>
    <p:extLst>
      <p:ext uri="{BB962C8B-B14F-4D97-AF65-F5344CB8AC3E}">
        <p14:creationId xmlns:p14="http://schemas.microsoft.com/office/powerpoint/2010/main" val="1282127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 logical conjunction</a:t>
            </a:r>
          </a:p>
        </p:txBody>
      </p:sp>
      <p:sp>
        <p:nvSpPr>
          <p:cNvPr id="3" name="Content Placeholder 2"/>
          <p:cNvSpPr>
            <a:spLocks noGrp="1"/>
          </p:cNvSpPr>
          <p:nvPr>
            <p:ph idx="1"/>
          </p:nvPr>
        </p:nvSpPr>
        <p:spPr/>
        <p:txBody>
          <a:bodyPr>
            <a:normAutofit/>
          </a:bodyPr>
          <a:lstStyle/>
          <a:p>
            <a:r>
              <a:rPr lang="en-US" dirty="0"/>
              <a:t>You can think of AND like a lie detector. You are honest if you don’t lie at all. If you lie “just a bit”, regardless on which question, you are essentially not honest.</a:t>
            </a:r>
          </a:p>
          <a:p>
            <a:r>
              <a:rPr lang="en-US" dirty="0"/>
              <a:t>Example: </a:t>
            </a:r>
          </a:p>
          <a:p>
            <a:pPr marL="0" indent="0">
              <a:buNone/>
            </a:pPr>
            <a:r>
              <a:rPr lang="en-US" dirty="0"/>
              <a:t>				My name is Andrej </a:t>
            </a:r>
            <a:r>
              <a:rPr lang="en-US" b="1" dirty="0">
                <a:solidFill>
                  <a:srgbClr val="FFC000"/>
                </a:solidFill>
              </a:rPr>
              <a:t>AND</a:t>
            </a:r>
            <a:r>
              <a:rPr lang="en-US" dirty="0"/>
              <a:t> I wear glasses.</a:t>
            </a:r>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23</a:t>
            </a:fld>
            <a:endParaRPr lang="en-US" dirty="0">
              <a:uFillTx/>
            </a:endParaRPr>
          </a:p>
        </p:txBody>
      </p:sp>
      <p:sp>
        <p:nvSpPr>
          <p:cNvPr id="6" name="Rectangle 5"/>
          <p:cNvSpPr/>
          <p:nvPr/>
        </p:nvSpPr>
        <p:spPr>
          <a:xfrm>
            <a:off x="2906038" y="3469710"/>
            <a:ext cx="2442576" cy="576197"/>
          </a:xfrm>
          <a:prstGeom prst="rect">
            <a:avLst/>
          </a:prstGeom>
          <a:noFill/>
          <a:ln w="76200"/>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 name="Rectangle 6"/>
          <p:cNvSpPr/>
          <p:nvPr/>
        </p:nvSpPr>
        <p:spPr>
          <a:xfrm>
            <a:off x="5926898" y="3469709"/>
            <a:ext cx="1989551" cy="576197"/>
          </a:xfrm>
          <a:prstGeom prst="rect">
            <a:avLst/>
          </a:prstGeom>
          <a:noFill/>
          <a:ln w="76200">
            <a:solidFill>
              <a:srgbClr val="00B0F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8" name="TextBox 7"/>
          <p:cNvSpPr txBox="1"/>
          <p:nvPr/>
        </p:nvSpPr>
        <p:spPr>
          <a:xfrm>
            <a:off x="4039644" y="2785100"/>
            <a:ext cx="465192" cy="584775"/>
          </a:xfrm>
          <a:prstGeom prst="rect">
            <a:avLst/>
          </a:prstGeom>
        </p:spPr>
        <p:txBody>
          <a:bodyPr wrap="none" rtlCol="0">
            <a:spAutoFit/>
          </a:bodyPr>
          <a:lstStyle/>
          <a:p>
            <a:r>
              <a:rPr lang="en-US" sz="3200" b="1" dirty="0">
                <a:solidFill>
                  <a:srgbClr val="C00000"/>
                </a:solidFill>
              </a:rPr>
              <a:t>p</a:t>
            </a:r>
          </a:p>
        </p:txBody>
      </p:sp>
      <p:sp>
        <p:nvSpPr>
          <p:cNvPr id="9" name="TextBox 8"/>
          <p:cNvSpPr txBox="1"/>
          <p:nvPr/>
        </p:nvSpPr>
        <p:spPr>
          <a:xfrm>
            <a:off x="6812152" y="2785100"/>
            <a:ext cx="455574" cy="584775"/>
          </a:xfrm>
          <a:prstGeom prst="rect">
            <a:avLst/>
          </a:prstGeom>
        </p:spPr>
        <p:txBody>
          <a:bodyPr wrap="none" rtlCol="0">
            <a:spAutoFit/>
          </a:bodyPr>
          <a:lstStyle/>
          <a:p>
            <a:r>
              <a:rPr lang="en-US" sz="3200" b="1" dirty="0">
                <a:solidFill>
                  <a:srgbClr val="00B0F0"/>
                </a:solidFill>
              </a:rPr>
              <a:t>q</a:t>
            </a:r>
          </a:p>
        </p:txBody>
      </p:sp>
      <p:sp>
        <p:nvSpPr>
          <p:cNvPr id="10" name="TextBox 9"/>
          <p:cNvSpPr txBox="1"/>
          <p:nvPr/>
        </p:nvSpPr>
        <p:spPr>
          <a:xfrm>
            <a:off x="3590961" y="4269990"/>
            <a:ext cx="1072730" cy="584775"/>
          </a:xfrm>
          <a:prstGeom prst="rect">
            <a:avLst/>
          </a:prstGeom>
        </p:spPr>
        <p:txBody>
          <a:bodyPr wrap="none" rtlCol="0">
            <a:spAutoFit/>
          </a:bodyPr>
          <a:lstStyle/>
          <a:p>
            <a:r>
              <a:rPr lang="en-US" sz="3200" b="1" dirty="0">
                <a:solidFill>
                  <a:srgbClr val="C00000"/>
                </a:solidFill>
              </a:rPr>
              <a:t>TRUE</a:t>
            </a:r>
          </a:p>
        </p:txBody>
      </p:sp>
      <p:sp>
        <p:nvSpPr>
          <p:cNvPr id="11" name="TextBox 10"/>
          <p:cNvSpPr txBox="1"/>
          <p:nvPr/>
        </p:nvSpPr>
        <p:spPr>
          <a:xfrm>
            <a:off x="6385308" y="4269990"/>
            <a:ext cx="1072730" cy="584775"/>
          </a:xfrm>
          <a:prstGeom prst="rect">
            <a:avLst/>
          </a:prstGeom>
        </p:spPr>
        <p:txBody>
          <a:bodyPr wrap="none" rtlCol="0">
            <a:spAutoFit/>
          </a:bodyPr>
          <a:lstStyle/>
          <a:p>
            <a:r>
              <a:rPr lang="en-US" sz="3200" b="1" dirty="0">
                <a:solidFill>
                  <a:srgbClr val="00B0F0"/>
                </a:solidFill>
              </a:rPr>
              <a:t>TRUE</a:t>
            </a:r>
          </a:p>
        </p:txBody>
      </p:sp>
      <p:sp>
        <p:nvSpPr>
          <p:cNvPr id="12" name="TextBox 11"/>
          <p:cNvSpPr txBox="1"/>
          <p:nvPr/>
        </p:nvSpPr>
        <p:spPr>
          <a:xfrm>
            <a:off x="5313543" y="4269990"/>
            <a:ext cx="421910" cy="584775"/>
          </a:xfrm>
          <a:prstGeom prst="rect">
            <a:avLst/>
          </a:prstGeom>
        </p:spPr>
        <p:txBody>
          <a:bodyPr wrap="none" rtlCol="0">
            <a:spAutoFit/>
          </a:bodyPr>
          <a:lstStyle/>
          <a:p>
            <a:pPr algn="ctr"/>
            <a:r>
              <a:rPr lang="en-US" sz="3200" b="1" dirty="0">
                <a:solidFill>
                  <a:srgbClr val="FFC000"/>
                </a:solidFill>
              </a:rPr>
              <a:t>∧</a:t>
            </a:r>
          </a:p>
        </p:txBody>
      </p:sp>
      <p:sp>
        <p:nvSpPr>
          <p:cNvPr id="13" name="TextBox 12"/>
          <p:cNvSpPr txBox="1"/>
          <p:nvPr/>
        </p:nvSpPr>
        <p:spPr>
          <a:xfrm>
            <a:off x="8416612" y="4269989"/>
            <a:ext cx="1435008" cy="584775"/>
          </a:xfrm>
          <a:prstGeom prst="rect">
            <a:avLst/>
          </a:prstGeom>
        </p:spPr>
        <p:txBody>
          <a:bodyPr wrap="none" rtlCol="0">
            <a:spAutoFit/>
          </a:bodyPr>
          <a:lstStyle/>
          <a:p>
            <a:r>
              <a:rPr lang="en-US" sz="3200" b="1" dirty="0"/>
              <a:t>= TRUE</a:t>
            </a:r>
          </a:p>
        </p:txBody>
      </p:sp>
    </p:spTree>
    <p:extLst>
      <p:ext uri="{BB962C8B-B14F-4D97-AF65-F5344CB8AC3E}">
        <p14:creationId xmlns:p14="http://schemas.microsoft.com/office/powerpoint/2010/main" val="295905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3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out)">
                                      <p:cBhvr>
                                        <p:cTn id="22" dur="2000"/>
                                        <p:tgtEl>
                                          <p:spTgt spid="10"/>
                                        </p:tgtEl>
                                      </p:cBhvr>
                                    </p:animEffect>
                                  </p:childTnLst>
                                </p:cTn>
                              </p:par>
                            </p:childTnLst>
                          </p:cTn>
                        </p:par>
                        <p:par>
                          <p:cTn id="23" fill="hold">
                            <p:stCondLst>
                              <p:cond delay="2000"/>
                            </p:stCondLst>
                            <p:childTnLst>
                              <p:par>
                                <p:cTn id="24" presetID="6" presetClass="entr" presetSubtype="32"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ircle(out)">
                                      <p:cBhvr>
                                        <p:cTn id="26" dur="2000"/>
                                        <p:tgtEl>
                                          <p:spTgt spid="11"/>
                                        </p:tgtEl>
                                      </p:cBhvr>
                                    </p:animEffect>
                                  </p:childTnLst>
                                </p:cTn>
                              </p:par>
                            </p:childTnLst>
                          </p:cTn>
                        </p:par>
                        <p:par>
                          <p:cTn id="27" fill="hold">
                            <p:stCondLst>
                              <p:cond delay="4000"/>
                            </p:stCondLst>
                            <p:childTnLst>
                              <p:par>
                                <p:cTn id="28" presetID="6" presetClass="entr" presetSubtype="32"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circle(out)">
                                      <p:cBhvr>
                                        <p:cTn id="30" dur="2000"/>
                                        <p:tgtEl>
                                          <p:spTgt spid="12"/>
                                        </p:tgtEl>
                                      </p:cBhvr>
                                    </p:animEffect>
                                  </p:childTnLst>
                                </p:cTn>
                              </p:par>
                            </p:childTnLst>
                          </p:cTn>
                        </p:par>
                        <p:par>
                          <p:cTn id="31" fill="hold">
                            <p:stCondLst>
                              <p:cond delay="6000"/>
                            </p:stCondLst>
                            <p:childTnLst>
                              <p:par>
                                <p:cTn id="32" presetID="6" presetClass="entr" presetSubtype="32"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out)">
                                      <p:cBhvr>
                                        <p:cTn id="3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 logical conjunction</a:t>
            </a:r>
          </a:p>
        </p:txBody>
      </p:sp>
      <p:sp>
        <p:nvSpPr>
          <p:cNvPr id="3" name="Content Placeholder 2"/>
          <p:cNvSpPr>
            <a:spLocks noGrp="1"/>
          </p:cNvSpPr>
          <p:nvPr>
            <p:ph idx="1"/>
          </p:nvPr>
        </p:nvSpPr>
        <p:spPr/>
        <p:txBody>
          <a:bodyPr>
            <a:normAutofit/>
          </a:bodyPr>
          <a:lstStyle/>
          <a:p>
            <a:r>
              <a:rPr lang="en-US" dirty="0"/>
              <a:t>Example: </a:t>
            </a:r>
          </a:p>
          <a:p>
            <a:pPr marL="0" indent="0">
              <a:buNone/>
            </a:pPr>
            <a:r>
              <a:rPr lang="en-US" dirty="0"/>
              <a:t>				My name is Marry </a:t>
            </a:r>
            <a:r>
              <a:rPr lang="en-US" b="1" dirty="0">
                <a:solidFill>
                  <a:srgbClr val="FFC000"/>
                </a:solidFill>
              </a:rPr>
              <a:t>AND</a:t>
            </a:r>
            <a:r>
              <a:rPr lang="en-US" dirty="0"/>
              <a:t> I wear glasses.</a:t>
            </a:r>
          </a:p>
          <a:p>
            <a:pPr marL="0" indent="0">
              <a:buNone/>
            </a:pPr>
            <a:endParaRPr lang="en-US" dirty="0"/>
          </a:p>
          <a:p>
            <a:pPr marL="0" indent="0">
              <a:buNone/>
            </a:pPr>
            <a:endParaRPr lang="en-US" dirty="0"/>
          </a:p>
          <a:p>
            <a:pPr marL="0" indent="0">
              <a:buNone/>
            </a:pPr>
            <a:r>
              <a:rPr lang="en-US" dirty="0"/>
              <a:t>				</a:t>
            </a:r>
          </a:p>
          <a:p>
            <a:pPr marL="0" indent="0">
              <a:buNone/>
            </a:pPr>
            <a:r>
              <a:rPr lang="en-US" dirty="0"/>
              <a:t>				My name is Andrej </a:t>
            </a:r>
            <a:r>
              <a:rPr lang="en-US" b="1" dirty="0">
                <a:solidFill>
                  <a:srgbClr val="FFC000"/>
                </a:solidFill>
              </a:rPr>
              <a:t>AND</a:t>
            </a:r>
            <a:r>
              <a:rPr lang="en-US" dirty="0"/>
              <a:t> I wear a hat.</a:t>
            </a:r>
          </a:p>
          <a:p>
            <a:pPr marL="0" indent="0">
              <a:buNone/>
            </a:pPr>
            <a:endParaRPr lang="en-US" dirty="0"/>
          </a:p>
          <a:p>
            <a:pPr marL="0" indent="0">
              <a:buNone/>
            </a:pPr>
            <a:endParaRPr lang="en-US" dirty="0"/>
          </a:p>
          <a:p>
            <a:pPr marL="0" indent="0">
              <a:buNone/>
            </a:pPr>
            <a:r>
              <a:rPr lang="en-US" dirty="0"/>
              <a:t>				My name is Marry </a:t>
            </a:r>
            <a:r>
              <a:rPr lang="en-US" b="1" dirty="0">
                <a:solidFill>
                  <a:srgbClr val="FFC000"/>
                </a:solidFill>
              </a:rPr>
              <a:t>AND</a:t>
            </a:r>
            <a:r>
              <a:rPr lang="en-US" dirty="0"/>
              <a:t> I wear a hat.</a:t>
            </a:r>
          </a:p>
          <a:p>
            <a:pPr marL="0"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24</a:t>
            </a:fld>
            <a:endParaRPr lang="en-US" dirty="0">
              <a:uFillTx/>
            </a:endParaRPr>
          </a:p>
        </p:txBody>
      </p:sp>
      <p:sp>
        <p:nvSpPr>
          <p:cNvPr id="6" name="Rectangle 5"/>
          <p:cNvSpPr/>
          <p:nvPr/>
        </p:nvSpPr>
        <p:spPr>
          <a:xfrm>
            <a:off x="2906038" y="2372431"/>
            <a:ext cx="2284940" cy="576197"/>
          </a:xfrm>
          <a:prstGeom prst="rect">
            <a:avLst/>
          </a:prstGeom>
          <a:noFill/>
          <a:ln w="76200"/>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7" name="Rectangle 6"/>
          <p:cNvSpPr/>
          <p:nvPr/>
        </p:nvSpPr>
        <p:spPr>
          <a:xfrm>
            <a:off x="5828422" y="2372430"/>
            <a:ext cx="1989551" cy="576197"/>
          </a:xfrm>
          <a:prstGeom prst="rect">
            <a:avLst/>
          </a:prstGeom>
          <a:noFill/>
          <a:ln w="76200">
            <a:solidFill>
              <a:srgbClr val="00B0F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8" name="TextBox 7"/>
          <p:cNvSpPr txBox="1"/>
          <p:nvPr/>
        </p:nvSpPr>
        <p:spPr>
          <a:xfrm>
            <a:off x="4039644" y="1687821"/>
            <a:ext cx="465192" cy="584775"/>
          </a:xfrm>
          <a:prstGeom prst="rect">
            <a:avLst/>
          </a:prstGeom>
        </p:spPr>
        <p:txBody>
          <a:bodyPr wrap="none" rtlCol="0">
            <a:spAutoFit/>
          </a:bodyPr>
          <a:lstStyle/>
          <a:p>
            <a:r>
              <a:rPr lang="en-US" sz="3200" b="1" dirty="0">
                <a:solidFill>
                  <a:srgbClr val="C00000"/>
                </a:solidFill>
              </a:rPr>
              <a:t>p</a:t>
            </a:r>
          </a:p>
        </p:txBody>
      </p:sp>
      <p:sp>
        <p:nvSpPr>
          <p:cNvPr id="9" name="TextBox 8"/>
          <p:cNvSpPr txBox="1"/>
          <p:nvPr/>
        </p:nvSpPr>
        <p:spPr>
          <a:xfrm>
            <a:off x="6713676" y="1687821"/>
            <a:ext cx="455574" cy="584775"/>
          </a:xfrm>
          <a:prstGeom prst="rect">
            <a:avLst/>
          </a:prstGeom>
        </p:spPr>
        <p:txBody>
          <a:bodyPr wrap="none" rtlCol="0">
            <a:spAutoFit/>
          </a:bodyPr>
          <a:lstStyle/>
          <a:p>
            <a:r>
              <a:rPr lang="en-US" sz="3200" b="1" dirty="0">
                <a:solidFill>
                  <a:srgbClr val="00B0F0"/>
                </a:solidFill>
              </a:rPr>
              <a:t>q</a:t>
            </a:r>
          </a:p>
        </p:txBody>
      </p:sp>
      <p:sp>
        <p:nvSpPr>
          <p:cNvPr id="10" name="TextBox 9"/>
          <p:cNvSpPr txBox="1"/>
          <p:nvPr/>
        </p:nvSpPr>
        <p:spPr>
          <a:xfrm>
            <a:off x="3590961" y="3172711"/>
            <a:ext cx="1292341" cy="584775"/>
          </a:xfrm>
          <a:prstGeom prst="rect">
            <a:avLst/>
          </a:prstGeom>
        </p:spPr>
        <p:txBody>
          <a:bodyPr wrap="none" rtlCol="0">
            <a:spAutoFit/>
          </a:bodyPr>
          <a:lstStyle/>
          <a:p>
            <a:r>
              <a:rPr lang="en-US" sz="3200" b="1" dirty="0">
                <a:solidFill>
                  <a:srgbClr val="C00000"/>
                </a:solidFill>
              </a:rPr>
              <a:t>FALSE</a:t>
            </a:r>
          </a:p>
        </p:txBody>
      </p:sp>
      <p:sp>
        <p:nvSpPr>
          <p:cNvPr id="11" name="TextBox 10"/>
          <p:cNvSpPr txBox="1"/>
          <p:nvPr/>
        </p:nvSpPr>
        <p:spPr>
          <a:xfrm>
            <a:off x="6286832" y="3172711"/>
            <a:ext cx="1072730" cy="584775"/>
          </a:xfrm>
          <a:prstGeom prst="rect">
            <a:avLst/>
          </a:prstGeom>
        </p:spPr>
        <p:txBody>
          <a:bodyPr wrap="none" rtlCol="0">
            <a:spAutoFit/>
          </a:bodyPr>
          <a:lstStyle/>
          <a:p>
            <a:r>
              <a:rPr lang="en-US" sz="3200" b="1" dirty="0">
                <a:solidFill>
                  <a:srgbClr val="00B0F0"/>
                </a:solidFill>
              </a:rPr>
              <a:t>TRUE</a:t>
            </a:r>
          </a:p>
        </p:txBody>
      </p:sp>
      <p:sp>
        <p:nvSpPr>
          <p:cNvPr id="12" name="TextBox 11"/>
          <p:cNvSpPr txBox="1"/>
          <p:nvPr/>
        </p:nvSpPr>
        <p:spPr>
          <a:xfrm>
            <a:off x="5313543" y="3172711"/>
            <a:ext cx="421910" cy="584775"/>
          </a:xfrm>
          <a:prstGeom prst="rect">
            <a:avLst/>
          </a:prstGeom>
        </p:spPr>
        <p:txBody>
          <a:bodyPr wrap="none" rtlCol="0">
            <a:spAutoFit/>
          </a:bodyPr>
          <a:lstStyle/>
          <a:p>
            <a:pPr algn="ctr"/>
            <a:r>
              <a:rPr lang="en-US" sz="3200" b="1" dirty="0">
                <a:solidFill>
                  <a:srgbClr val="FFC000"/>
                </a:solidFill>
              </a:rPr>
              <a:t>∧</a:t>
            </a:r>
          </a:p>
        </p:txBody>
      </p:sp>
      <p:sp>
        <p:nvSpPr>
          <p:cNvPr id="13" name="TextBox 12"/>
          <p:cNvSpPr txBox="1"/>
          <p:nvPr/>
        </p:nvSpPr>
        <p:spPr>
          <a:xfrm>
            <a:off x="8416612" y="3172710"/>
            <a:ext cx="1654620" cy="584775"/>
          </a:xfrm>
          <a:prstGeom prst="rect">
            <a:avLst/>
          </a:prstGeom>
        </p:spPr>
        <p:txBody>
          <a:bodyPr wrap="none" rtlCol="0">
            <a:spAutoFit/>
          </a:bodyPr>
          <a:lstStyle/>
          <a:p>
            <a:r>
              <a:rPr lang="en-US" sz="3200" b="1" dirty="0"/>
              <a:t>= FALSE</a:t>
            </a:r>
          </a:p>
        </p:txBody>
      </p:sp>
      <p:sp>
        <p:nvSpPr>
          <p:cNvPr id="14" name="Rectangle 13"/>
          <p:cNvSpPr/>
          <p:nvPr/>
        </p:nvSpPr>
        <p:spPr>
          <a:xfrm>
            <a:off x="3016235" y="4076998"/>
            <a:ext cx="2284940" cy="576197"/>
          </a:xfrm>
          <a:prstGeom prst="rect">
            <a:avLst/>
          </a:prstGeom>
          <a:noFill/>
          <a:ln w="76200"/>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5" name="Rectangle 14"/>
          <p:cNvSpPr/>
          <p:nvPr/>
        </p:nvSpPr>
        <p:spPr>
          <a:xfrm>
            <a:off x="5938619" y="4076997"/>
            <a:ext cx="1989551" cy="576197"/>
          </a:xfrm>
          <a:prstGeom prst="rect">
            <a:avLst/>
          </a:prstGeom>
          <a:noFill/>
          <a:ln w="76200">
            <a:solidFill>
              <a:srgbClr val="00B0F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16" name="TextBox 15"/>
          <p:cNvSpPr txBox="1"/>
          <p:nvPr/>
        </p:nvSpPr>
        <p:spPr>
          <a:xfrm>
            <a:off x="3701158" y="4877278"/>
            <a:ext cx="1072730" cy="584775"/>
          </a:xfrm>
          <a:prstGeom prst="rect">
            <a:avLst/>
          </a:prstGeom>
        </p:spPr>
        <p:txBody>
          <a:bodyPr wrap="none" rtlCol="0">
            <a:spAutoFit/>
          </a:bodyPr>
          <a:lstStyle/>
          <a:p>
            <a:r>
              <a:rPr lang="en-US" sz="3200" b="1" dirty="0">
                <a:solidFill>
                  <a:srgbClr val="C00000"/>
                </a:solidFill>
              </a:rPr>
              <a:t>TRUE</a:t>
            </a:r>
          </a:p>
        </p:txBody>
      </p:sp>
      <p:sp>
        <p:nvSpPr>
          <p:cNvPr id="17" name="TextBox 16"/>
          <p:cNvSpPr txBox="1"/>
          <p:nvPr/>
        </p:nvSpPr>
        <p:spPr>
          <a:xfrm>
            <a:off x="6397029" y="4877278"/>
            <a:ext cx="1292341" cy="584775"/>
          </a:xfrm>
          <a:prstGeom prst="rect">
            <a:avLst/>
          </a:prstGeom>
        </p:spPr>
        <p:txBody>
          <a:bodyPr wrap="none" rtlCol="0">
            <a:spAutoFit/>
          </a:bodyPr>
          <a:lstStyle/>
          <a:p>
            <a:r>
              <a:rPr lang="en-US" sz="3200" b="1" dirty="0">
                <a:solidFill>
                  <a:srgbClr val="00B0F0"/>
                </a:solidFill>
              </a:rPr>
              <a:t>FALSE</a:t>
            </a:r>
          </a:p>
        </p:txBody>
      </p:sp>
      <p:sp>
        <p:nvSpPr>
          <p:cNvPr id="18" name="TextBox 17"/>
          <p:cNvSpPr txBox="1"/>
          <p:nvPr/>
        </p:nvSpPr>
        <p:spPr>
          <a:xfrm>
            <a:off x="5298745" y="4852865"/>
            <a:ext cx="421910" cy="584775"/>
          </a:xfrm>
          <a:prstGeom prst="rect">
            <a:avLst/>
          </a:prstGeom>
        </p:spPr>
        <p:txBody>
          <a:bodyPr wrap="none" rtlCol="0">
            <a:spAutoFit/>
          </a:bodyPr>
          <a:lstStyle/>
          <a:p>
            <a:pPr algn="ctr"/>
            <a:r>
              <a:rPr lang="en-US" sz="3200" b="1" dirty="0">
                <a:solidFill>
                  <a:srgbClr val="FFC000"/>
                </a:solidFill>
              </a:rPr>
              <a:t>∧</a:t>
            </a:r>
          </a:p>
        </p:txBody>
      </p:sp>
      <p:sp>
        <p:nvSpPr>
          <p:cNvPr id="19" name="TextBox 18"/>
          <p:cNvSpPr txBox="1"/>
          <p:nvPr/>
        </p:nvSpPr>
        <p:spPr>
          <a:xfrm>
            <a:off x="8395233" y="4877277"/>
            <a:ext cx="1654620" cy="584775"/>
          </a:xfrm>
          <a:prstGeom prst="rect">
            <a:avLst/>
          </a:prstGeom>
        </p:spPr>
        <p:txBody>
          <a:bodyPr wrap="none" rtlCol="0">
            <a:spAutoFit/>
          </a:bodyPr>
          <a:lstStyle/>
          <a:p>
            <a:r>
              <a:rPr lang="en-US" sz="3200" b="1" dirty="0"/>
              <a:t>= FALSE</a:t>
            </a:r>
          </a:p>
        </p:txBody>
      </p:sp>
      <p:sp>
        <p:nvSpPr>
          <p:cNvPr id="20" name="Rectangle 19"/>
          <p:cNvSpPr/>
          <p:nvPr/>
        </p:nvSpPr>
        <p:spPr>
          <a:xfrm>
            <a:off x="2906038" y="5394998"/>
            <a:ext cx="2284940" cy="576197"/>
          </a:xfrm>
          <a:prstGeom prst="rect">
            <a:avLst/>
          </a:prstGeom>
          <a:noFill/>
          <a:ln w="76200"/>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1" name="Rectangle 20"/>
          <p:cNvSpPr/>
          <p:nvPr/>
        </p:nvSpPr>
        <p:spPr>
          <a:xfrm>
            <a:off x="5828422" y="5394997"/>
            <a:ext cx="1989551" cy="576197"/>
          </a:xfrm>
          <a:prstGeom prst="rect">
            <a:avLst/>
          </a:prstGeom>
          <a:noFill/>
          <a:ln w="76200">
            <a:solidFill>
              <a:srgbClr val="00B0F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
        <p:nvSpPr>
          <p:cNvPr id="22" name="TextBox 21"/>
          <p:cNvSpPr txBox="1"/>
          <p:nvPr/>
        </p:nvSpPr>
        <p:spPr>
          <a:xfrm>
            <a:off x="3590961" y="6195278"/>
            <a:ext cx="1292341" cy="584775"/>
          </a:xfrm>
          <a:prstGeom prst="rect">
            <a:avLst/>
          </a:prstGeom>
        </p:spPr>
        <p:txBody>
          <a:bodyPr wrap="none" rtlCol="0">
            <a:spAutoFit/>
          </a:bodyPr>
          <a:lstStyle/>
          <a:p>
            <a:r>
              <a:rPr lang="en-US" sz="3200" b="1" dirty="0">
                <a:solidFill>
                  <a:srgbClr val="C00000"/>
                </a:solidFill>
              </a:rPr>
              <a:t>FALSE</a:t>
            </a:r>
          </a:p>
        </p:txBody>
      </p:sp>
      <p:sp>
        <p:nvSpPr>
          <p:cNvPr id="23" name="TextBox 22"/>
          <p:cNvSpPr txBox="1"/>
          <p:nvPr/>
        </p:nvSpPr>
        <p:spPr>
          <a:xfrm>
            <a:off x="6286832" y="6195278"/>
            <a:ext cx="1292341" cy="584775"/>
          </a:xfrm>
          <a:prstGeom prst="rect">
            <a:avLst/>
          </a:prstGeom>
        </p:spPr>
        <p:txBody>
          <a:bodyPr wrap="none" rtlCol="0">
            <a:spAutoFit/>
          </a:bodyPr>
          <a:lstStyle/>
          <a:p>
            <a:r>
              <a:rPr lang="en-US" sz="3200" b="1" dirty="0">
                <a:solidFill>
                  <a:srgbClr val="00B0F0"/>
                </a:solidFill>
              </a:rPr>
              <a:t>FALSE</a:t>
            </a:r>
          </a:p>
        </p:txBody>
      </p:sp>
      <p:sp>
        <p:nvSpPr>
          <p:cNvPr id="24" name="TextBox 23"/>
          <p:cNvSpPr txBox="1"/>
          <p:nvPr/>
        </p:nvSpPr>
        <p:spPr>
          <a:xfrm>
            <a:off x="5313543" y="6195278"/>
            <a:ext cx="421910" cy="584775"/>
          </a:xfrm>
          <a:prstGeom prst="rect">
            <a:avLst/>
          </a:prstGeom>
        </p:spPr>
        <p:txBody>
          <a:bodyPr wrap="none" rtlCol="0">
            <a:spAutoFit/>
          </a:bodyPr>
          <a:lstStyle/>
          <a:p>
            <a:pPr algn="ctr"/>
            <a:r>
              <a:rPr lang="en-US" sz="3200" b="1" dirty="0">
                <a:solidFill>
                  <a:srgbClr val="FFC000"/>
                </a:solidFill>
              </a:rPr>
              <a:t>∧</a:t>
            </a:r>
          </a:p>
        </p:txBody>
      </p:sp>
      <p:sp>
        <p:nvSpPr>
          <p:cNvPr id="25" name="TextBox 24"/>
          <p:cNvSpPr txBox="1"/>
          <p:nvPr/>
        </p:nvSpPr>
        <p:spPr>
          <a:xfrm>
            <a:off x="8416612" y="6195277"/>
            <a:ext cx="1654620" cy="584775"/>
          </a:xfrm>
          <a:prstGeom prst="rect">
            <a:avLst/>
          </a:prstGeom>
        </p:spPr>
        <p:txBody>
          <a:bodyPr wrap="none" rtlCol="0">
            <a:spAutoFit/>
          </a:bodyPr>
          <a:lstStyle/>
          <a:p>
            <a:r>
              <a:rPr lang="en-US" sz="3200" b="1" dirty="0"/>
              <a:t>= FALSE</a:t>
            </a:r>
          </a:p>
        </p:txBody>
      </p:sp>
    </p:spTree>
    <p:extLst>
      <p:ext uri="{BB962C8B-B14F-4D97-AF65-F5344CB8AC3E}">
        <p14:creationId xmlns:p14="http://schemas.microsoft.com/office/powerpoint/2010/main" val="242991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3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out)">
                                      <p:cBhvr>
                                        <p:cTn id="22" dur="2000"/>
                                        <p:tgtEl>
                                          <p:spTgt spid="10"/>
                                        </p:tgtEl>
                                      </p:cBhvr>
                                    </p:animEffect>
                                  </p:childTnLst>
                                </p:cTn>
                              </p:par>
                            </p:childTnLst>
                          </p:cTn>
                        </p:par>
                        <p:par>
                          <p:cTn id="23" fill="hold">
                            <p:stCondLst>
                              <p:cond delay="2000"/>
                            </p:stCondLst>
                            <p:childTnLst>
                              <p:par>
                                <p:cTn id="24" presetID="6" presetClass="entr" presetSubtype="32"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ircle(out)">
                                      <p:cBhvr>
                                        <p:cTn id="26" dur="2000"/>
                                        <p:tgtEl>
                                          <p:spTgt spid="11"/>
                                        </p:tgtEl>
                                      </p:cBhvr>
                                    </p:animEffect>
                                  </p:childTnLst>
                                </p:cTn>
                              </p:par>
                            </p:childTnLst>
                          </p:cTn>
                        </p:par>
                        <p:par>
                          <p:cTn id="27" fill="hold">
                            <p:stCondLst>
                              <p:cond delay="4000"/>
                            </p:stCondLst>
                            <p:childTnLst>
                              <p:par>
                                <p:cTn id="28" presetID="6" presetClass="entr" presetSubtype="32"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circle(out)">
                                      <p:cBhvr>
                                        <p:cTn id="30" dur="2000"/>
                                        <p:tgtEl>
                                          <p:spTgt spid="12"/>
                                        </p:tgtEl>
                                      </p:cBhvr>
                                    </p:animEffect>
                                  </p:childTnLst>
                                </p:cTn>
                              </p:par>
                            </p:childTnLst>
                          </p:cTn>
                        </p:par>
                        <p:par>
                          <p:cTn id="31" fill="hold">
                            <p:stCondLst>
                              <p:cond delay="6000"/>
                            </p:stCondLst>
                            <p:childTnLst>
                              <p:par>
                                <p:cTn id="32" presetID="6" presetClass="entr" presetSubtype="32"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circle(out)">
                                      <p:cBhvr>
                                        <p:cTn id="34" dur="2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randombar(horizontal)">
                                      <p:cBhvr>
                                        <p:cTn id="44" dur="500"/>
                                        <p:tgtEl>
                                          <p:spTgt spid="14"/>
                                        </p:tgtEl>
                                      </p:cBhvr>
                                    </p:animEffect>
                                  </p:childTnLst>
                                </p:cTn>
                              </p:par>
                            </p:childTnLst>
                          </p:cTn>
                        </p:par>
                        <p:par>
                          <p:cTn id="45" fill="hold">
                            <p:stCondLst>
                              <p:cond delay="500"/>
                            </p:stCondLst>
                            <p:childTnLst>
                              <p:par>
                                <p:cTn id="46" presetID="14" presetClass="entr" presetSubtype="1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randombar(horizontal)">
                                      <p:cBhvr>
                                        <p:cTn id="48" dur="500"/>
                                        <p:tgtEl>
                                          <p:spTgt spid="15"/>
                                        </p:tgtEl>
                                      </p:cBhvr>
                                    </p:animEffect>
                                  </p:childTnLst>
                                </p:cTn>
                              </p:par>
                            </p:childTnLst>
                          </p:cTn>
                        </p:par>
                        <p:par>
                          <p:cTn id="49" fill="hold">
                            <p:stCondLst>
                              <p:cond delay="1000"/>
                            </p:stCondLst>
                            <p:childTnLst>
                              <p:par>
                                <p:cTn id="50" presetID="6" presetClass="entr" presetSubtype="32"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circle(out)">
                                      <p:cBhvr>
                                        <p:cTn id="52" dur="2000"/>
                                        <p:tgtEl>
                                          <p:spTgt spid="16"/>
                                        </p:tgtEl>
                                      </p:cBhvr>
                                    </p:animEffect>
                                  </p:childTnLst>
                                </p:cTn>
                              </p:par>
                            </p:childTnLst>
                          </p:cTn>
                        </p:par>
                        <p:par>
                          <p:cTn id="53" fill="hold">
                            <p:stCondLst>
                              <p:cond delay="3000"/>
                            </p:stCondLst>
                            <p:childTnLst>
                              <p:par>
                                <p:cTn id="54" presetID="6" presetClass="entr" presetSubtype="32"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circle(out)">
                                      <p:cBhvr>
                                        <p:cTn id="56" dur="2000"/>
                                        <p:tgtEl>
                                          <p:spTgt spid="17"/>
                                        </p:tgtEl>
                                      </p:cBhvr>
                                    </p:animEffect>
                                  </p:childTnLst>
                                </p:cTn>
                              </p:par>
                            </p:childTnLst>
                          </p:cTn>
                        </p:par>
                        <p:par>
                          <p:cTn id="57" fill="hold">
                            <p:stCondLst>
                              <p:cond delay="5000"/>
                            </p:stCondLst>
                            <p:childTnLst>
                              <p:par>
                                <p:cTn id="58" presetID="6" presetClass="entr" presetSubtype="32"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circle(out)">
                                      <p:cBhvr>
                                        <p:cTn id="60" dur="2000"/>
                                        <p:tgtEl>
                                          <p:spTgt spid="18"/>
                                        </p:tgtEl>
                                      </p:cBhvr>
                                    </p:animEffect>
                                  </p:childTnLst>
                                </p:cTn>
                              </p:par>
                            </p:childTnLst>
                          </p:cTn>
                        </p:par>
                        <p:par>
                          <p:cTn id="61" fill="hold">
                            <p:stCondLst>
                              <p:cond delay="7000"/>
                            </p:stCondLst>
                            <p:childTnLst>
                              <p:par>
                                <p:cTn id="62" presetID="6" presetClass="entr" presetSubtype="32"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circle(out)">
                                      <p:cBhvr>
                                        <p:cTn id="64" dur="20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animEffect transition="in" filter="randombar(horizontal)">
                                      <p:cBhvr>
                                        <p:cTn id="69" dur="500"/>
                                        <p:tgtEl>
                                          <p:spTgt spid="3">
                                            <p:txEl>
                                              <p:pRg st="8" end="8"/>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randombar(horizontal)">
                                      <p:cBhvr>
                                        <p:cTn id="74" dur="500"/>
                                        <p:tgtEl>
                                          <p:spTgt spid="20"/>
                                        </p:tgtEl>
                                      </p:cBhvr>
                                    </p:animEffect>
                                  </p:childTnLst>
                                </p:cTn>
                              </p:par>
                            </p:childTnLst>
                          </p:cTn>
                        </p:par>
                        <p:par>
                          <p:cTn id="75" fill="hold">
                            <p:stCondLst>
                              <p:cond delay="500"/>
                            </p:stCondLst>
                            <p:childTnLst>
                              <p:par>
                                <p:cTn id="76" presetID="14" presetClass="entr" presetSubtype="10"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randombar(horizontal)">
                                      <p:cBhvr>
                                        <p:cTn id="78" dur="500"/>
                                        <p:tgtEl>
                                          <p:spTgt spid="21"/>
                                        </p:tgtEl>
                                      </p:cBhvr>
                                    </p:animEffect>
                                  </p:childTnLst>
                                </p:cTn>
                              </p:par>
                            </p:childTnLst>
                          </p:cTn>
                        </p:par>
                        <p:par>
                          <p:cTn id="79" fill="hold">
                            <p:stCondLst>
                              <p:cond delay="1000"/>
                            </p:stCondLst>
                            <p:childTnLst>
                              <p:par>
                                <p:cTn id="80" presetID="6" presetClass="entr" presetSubtype="32"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circle(out)">
                                      <p:cBhvr>
                                        <p:cTn id="82" dur="2000"/>
                                        <p:tgtEl>
                                          <p:spTgt spid="22"/>
                                        </p:tgtEl>
                                      </p:cBhvr>
                                    </p:animEffect>
                                  </p:childTnLst>
                                </p:cTn>
                              </p:par>
                            </p:childTnLst>
                          </p:cTn>
                        </p:par>
                        <p:par>
                          <p:cTn id="83" fill="hold">
                            <p:stCondLst>
                              <p:cond delay="3000"/>
                            </p:stCondLst>
                            <p:childTnLst>
                              <p:par>
                                <p:cTn id="84" presetID="6" presetClass="entr" presetSubtype="32"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circle(out)">
                                      <p:cBhvr>
                                        <p:cTn id="86" dur="2000"/>
                                        <p:tgtEl>
                                          <p:spTgt spid="23"/>
                                        </p:tgtEl>
                                      </p:cBhvr>
                                    </p:animEffect>
                                  </p:childTnLst>
                                </p:cTn>
                              </p:par>
                            </p:childTnLst>
                          </p:cTn>
                        </p:par>
                        <p:par>
                          <p:cTn id="87" fill="hold">
                            <p:stCondLst>
                              <p:cond delay="5000"/>
                            </p:stCondLst>
                            <p:childTnLst>
                              <p:par>
                                <p:cTn id="88" presetID="6" presetClass="entr" presetSubtype="32" fill="hold" grpId="0" nodeType="after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circle(out)">
                                      <p:cBhvr>
                                        <p:cTn id="90" dur="2000"/>
                                        <p:tgtEl>
                                          <p:spTgt spid="24"/>
                                        </p:tgtEl>
                                      </p:cBhvr>
                                    </p:animEffect>
                                  </p:childTnLst>
                                </p:cTn>
                              </p:par>
                            </p:childTnLst>
                          </p:cTn>
                        </p:par>
                        <p:par>
                          <p:cTn id="91" fill="hold">
                            <p:stCondLst>
                              <p:cond delay="7000"/>
                            </p:stCondLst>
                            <p:childTnLst>
                              <p:par>
                                <p:cTn id="92" presetID="6" presetClass="entr" presetSubtype="32" fill="hold" grpId="0" nodeType="after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circle(out)">
                                      <p:cBhvr>
                                        <p:cTn id="94"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p:bldP spid="12" grpId="0"/>
      <p:bldP spid="13" grpId="0"/>
      <p:bldP spid="14" grpId="0" animBg="1"/>
      <p:bldP spid="15" grpId="0" animBg="1"/>
      <p:bldP spid="16" grpId="0"/>
      <p:bldP spid="17" grpId="0"/>
      <p:bldP spid="18" grpId="0"/>
      <p:bldP spid="19" grpId="0"/>
      <p:bldP spid="20" grpId="0" animBg="1"/>
      <p:bldP spid="21" grpId="0" animBg="1"/>
      <p:bldP spid="22" grpId="0"/>
      <p:bldP spid="23"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 alternation / disjunction</a:t>
            </a:r>
          </a:p>
        </p:txBody>
      </p:sp>
      <p:sp>
        <p:nvSpPr>
          <p:cNvPr id="3" name="Content Placeholder 2"/>
          <p:cNvSpPr>
            <a:spLocks noGrp="1"/>
          </p:cNvSpPr>
          <p:nvPr>
            <p:ph idx="1"/>
          </p:nvPr>
        </p:nvSpPr>
        <p:spPr/>
        <p:txBody>
          <a:bodyPr>
            <a:normAutofit/>
          </a:bodyPr>
          <a:lstStyle/>
          <a:p>
            <a:r>
              <a:rPr lang="en-US" b="1" dirty="0">
                <a:solidFill>
                  <a:srgbClr val="FFC000"/>
                </a:solidFill>
              </a:rPr>
              <a:t>OR</a:t>
            </a:r>
            <a:r>
              <a:rPr lang="en-US" dirty="0">
                <a:solidFill>
                  <a:srgbClr val="FFC000"/>
                </a:solidFill>
              </a:rPr>
              <a:t> </a:t>
            </a:r>
            <a:r>
              <a:rPr lang="en-US" dirty="0"/>
              <a:t>is also binary operator, which means it will take </a:t>
            </a:r>
            <a:r>
              <a:rPr lang="en-US" u="sng" dirty="0"/>
              <a:t>two</a:t>
            </a:r>
            <a:r>
              <a:rPr lang="en-US" dirty="0"/>
              <a:t> Boolean </a:t>
            </a:r>
            <a:r>
              <a:rPr lang="en-US" u="sng" dirty="0"/>
              <a:t>values</a:t>
            </a:r>
            <a:r>
              <a:rPr lang="en-US" dirty="0"/>
              <a:t> (</a:t>
            </a:r>
            <a:r>
              <a:rPr lang="en-US" b="1" dirty="0">
                <a:solidFill>
                  <a:srgbClr val="00B0F0"/>
                </a:solidFill>
              </a:rPr>
              <a:t>p</a:t>
            </a:r>
            <a:r>
              <a:rPr lang="en-US" dirty="0"/>
              <a:t> and </a:t>
            </a:r>
            <a:r>
              <a:rPr lang="en-US" b="1" dirty="0">
                <a:solidFill>
                  <a:srgbClr val="00B0F0"/>
                </a:solidFill>
              </a:rPr>
              <a:t>q</a:t>
            </a:r>
            <a:r>
              <a:rPr lang="en-US" dirty="0"/>
              <a:t>) and return </a:t>
            </a:r>
            <a:r>
              <a:rPr lang="en-US" u="sng" dirty="0"/>
              <a:t>one</a:t>
            </a:r>
            <a:r>
              <a:rPr lang="en-US" dirty="0"/>
              <a:t>.</a:t>
            </a:r>
          </a:p>
          <a:p>
            <a:r>
              <a:rPr lang="en-US" dirty="0"/>
              <a:t>The </a:t>
            </a:r>
            <a:r>
              <a:rPr lang="en-US" b="1" dirty="0">
                <a:solidFill>
                  <a:srgbClr val="FFC000"/>
                </a:solidFill>
              </a:rPr>
              <a:t>OR</a:t>
            </a:r>
            <a:r>
              <a:rPr lang="en-US" dirty="0">
                <a:solidFill>
                  <a:srgbClr val="FFC000"/>
                </a:solidFill>
              </a:rPr>
              <a:t> </a:t>
            </a:r>
            <a:r>
              <a:rPr lang="en-US" dirty="0"/>
              <a:t>operator requires </a:t>
            </a:r>
            <a:r>
              <a:rPr lang="en-US" b="1" i="1" u="sng" dirty="0">
                <a:solidFill>
                  <a:srgbClr val="FFFF00"/>
                </a:solidFill>
              </a:rPr>
              <a:t>only</a:t>
            </a:r>
            <a:r>
              <a:rPr lang="en-US" dirty="0">
                <a:solidFill>
                  <a:srgbClr val="FFFF00"/>
                </a:solidFill>
              </a:rPr>
              <a:t> </a:t>
            </a:r>
            <a:r>
              <a:rPr lang="en-US" b="1" u="sng" dirty="0"/>
              <a:t>one premise</a:t>
            </a:r>
            <a:r>
              <a:rPr lang="en-US" b="1" dirty="0"/>
              <a:t> </a:t>
            </a:r>
            <a:r>
              <a:rPr lang="en-US" b="1" dirty="0">
                <a:solidFill>
                  <a:srgbClr val="00B0F0"/>
                </a:solidFill>
              </a:rPr>
              <a:t>p</a:t>
            </a:r>
            <a:r>
              <a:rPr lang="en-US" dirty="0"/>
              <a:t> or </a:t>
            </a:r>
            <a:r>
              <a:rPr lang="en-US" b="1" dirty="0">
                <a:solidFill>
                  <a:srgbClr val="00B0F0"/>
                </a:solidFill>
              </a:rPr>
              <a:t>q</a:t>
            </a:r>
            <a:r>
              <a:rPr lang="en-US" dirty="0"/>
              <a:t> to be </a:t>
            </a:r>
            <a:r>
              <a:rPr lang="en-US" b="1" dirty="0"/>
              <a:t>TRUE </a:t>
            </a:r>
            <a:r>
              <a:rPr lang="en-US" dirty="0"/>
              <a:t>to return </a:t>
            </a:r>
            <a:r>
              <a:rPr lang="en-US" b="1" dirty="0">
                <a:solidFill>
                  <a:srgbClr val="FFC000"/>
                </a:solidFill>
              </a:rPr>
              <a:t>TRUE</a:t>
            </a:r>
            <a:r>
              <a:rPr lang="en-US" dirty="0"/>
              <a:t>.</a:t>
            </a:r>
          </a:p>
          <a:p>
            <a:pPr marL="0" indent="0">
              <a:buNone/>
            </a:pPr>
            <a:r>
              <a:rPr lang="en-US" dirty="0"/>
              <a:t>	</a:t>
            </a:r>
            <a:r>
              <a:rPr lang="en-US" b="1" u="sng" dirty="0"/>
              <a:t>Both premises</a:t>
            </a:r>
            <a:r>
              <a:rPr lang="en-US" dirty="0"/>
              <a:t> must be </a:t>
            </a:r>
            <a:r>
              <a:rPr lang="en-US" b="1" dirty="0"/>
              <a:t>FALSE</a:t>
            </a:r>
            <a:r>
              <a:rPr lang="en-US" dirty="0"/>
              <a:t> for </a:t>
            </a:r>
            <a:r>
              <a:rPr lang="en-US" b="1" dirty="0">
                <a:solidFill>
                  <a:srgbClr val="FFC000"/>
                </a:solidFill>
              </a:rPr>
              <a:t>OR</a:t>
            </a:r>
            <a:r>
              <a:rPr lang="en-US" dirty="0"/>
              <a:t> to return </a:t>
            </a:r>
            <a:r>
              <a:rPr lang="en-US" b="1" dirty="0">
                <a:solidFill>
                  <a:srgbClr val="FFC000"/>
                </a:solidFill>
              </a:rPr>
              <a:t>FALSE</a:t>
            </a:r>
            <a:r>
              <a:rPr lang="en-US" dirty="0"/>
              <a:t>.</a:t>
            </a:r>
          </a:p>
          <a:p>
            <a:r>
              <a:rPr lang="en-US" dirty="0"/>
              <a:t>The </a:t>
            </a:r>
            <a:r>
              <a:rPr lang="en-US" b="1" dirty="0">
                <a:solidFill>
                  <a:srgbClr val="FFC000"/>
                </a:solidFill>
              </a:rPr>
              <a:t>OR</a:t>
            </a:r>
            <a:r>
              <a:rPr lang="en-US" dirty="0"/>
              <a:t> operator is symbolically represented as : </a:t>
            </a:r>
            <a:r>
              <a:rPr lang="en-US" b="1" dirty="0">
                <a:solidFill>
                  <a:srgbClr val="FFC000"/>
                </a:solidFill>
              </a:rPr>
              <a:t>∨</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25</a:t>
            </a:fld>
            <a:endParaRPr lang="en-US" dirty="0">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65" y="4362184"/>
            <a:ext cx="3307014" cy="2338219"/>
          </a:xfrm>
          <a:prstGeom prst="rect">
            <a:avLst/>
          </a:prstGeom>
        </p:spPr>
      </p:pic>
    </p:spTree>
    <p:extLst>
      <p:ext uri="{BB962C8B-B14F-4D97-AF65-F5344CB8AC3E}">
        <p14:creationId xmlns:p14="http://schemas.microsoft.com/office/powerpoint/2010/main" val="954055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 alternation / disjunction</a:t>
            </a:r>
          </a:p>
        </p:txBody>
      </p:sp>
      <p:sp>
        <p:nvSpPr>
          <p:cNvPr id="3" name="Content Placeholder 2"/>
          <p:cNvSpPr>
            <a:spLocks noGrp="1"/>
          </p:cNvSpPr>
          <p:nvPr>
            <p:ph idx="1"/>
          </p:nvPr>
        </p:nvSpPr>
        <p:spPr/>
        <p:txBody>
          <a:bodyPr>
            <a:normAutofit/>
          </a:bodyPr>
          <a:lstStyle/>
          <a:p>
            <a:r>
              <a:rPr lang="en-US" dirty="0"/>
              <a:t>Example:</a:t>
            </a:r>
          </a:p>
          <a:p>
            <a:pPr marL="0" indent="0">
              <a:buNone/>
            </a:pPr>
            <a:r>
              <a:rPr lang="en-US" dirty="0"/>
              <a:t>		I am drinking coffee	</a:t>
            </a:r>
            <a:r>
              <a:rPr lang="en-US" b="1" dirty="0">
                <a:solidFill>
                  <a:srgbClr val="FFC000"/>
                </a:solidFill>
              </a:rPr>
              <a:t>OR</a:t>
            </a:r>
            <a:r>
              <a:rPr lang="en-US" dirty="0"/>
              <a:t>		I am drinking tea.</a:t>
            </a:r>
          </a:p>
          <a:p>
            <a:pPr marL="0" indent="0">
              <a:buNone/>
            </a:pPr>
            <a:endParaRPr lang="en-US" dirty="0"/>
          </a:p>
          <a:p>
            <a:r>
              <a:rPr lang="en-US" dirty="0"/>
              <a:t>This is TRUE as long as I am served either tea, coffee, or both.</a:t>
            </a:r>
          </a:p>
          <a:p>
            <a:endParaRPr lang="en-US" dirty="0"/>
          </a:p>
          <a:p>
            <a:endParaRPr lang="en-US" dirty="0"/>
          </a:p>
          <a:p>
            <a:endParaRPr lang="en-US" dirty="0"/>
          </a:p>
          <a:p>
            <a:r>
              <a:rPr lang="en-US" dirty="0"/>
              <a:t>Only if I get neither, this is FALSE.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26</a:t>
            </a:fld>
            <a:endParaRPr lang="en-US" dirty="0">
              <a:uFillTx/>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037" y="3840479"/>
            <a:ext cx="1077304" cy="1082113"/>
          </a:xfrm>
          <a:prstGeom prst="rect">
            <a:avLst/>
          </a:prstGeom>
        </p:spPr>
      </p:pic>
      <p:sp>
        <p:nvSpPr>
          <p:cNvPr id="8" name="TextBox 7"/>
          <p:cNvSpPr txBox="1"/>
          <p:nvPr/>
        </p:nvSpPr>
        <p:spPr>
          <a:xfrm>
            <a:off x="8572278" y="4196869"/>
            <a:ext cx="885179" cy="369332"/>
          </a:xfrm>
          <a:prstGeom prst="rect">
            <a:avLst/>
          </a:prstGeom>
        </p:spPr>
        <p:txBody>
          <a:bodyPr wrap="none" rtlCol="0">
            <a:spAutoFit/>
          </a:bodyPr>
          <a:lstStyle/>
          <a:p>
            <a:r>
              <a:rPr lang="en-US" b="1" dirty="0">
                <a:solidFill>
                  <a:srgbClr val="FFC000"/>
                </a:solidFill>
              </a:rPr>
              <a:t>= TRUE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6385" y="3906752"/>
            <a:ext cx="1015840" cy="101584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759" y="3845479"/>
            <a:ext cx="1077304" cy="10821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2831" y="4058281"/>
            <a:ext cx="1015840" cy="101584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081" y="5512190"/>
            <a:ext cx="1077304" cy="108211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133" y="5512190"/>
            <a:ext cx="1015840" cy="1015840"/>
          </a:xfrm>
          <a:prstGeom prst="rect">
            <a:avLst/>
          </a:prstGeom>
        </p:spPr>
      </p:pic>
      <p:cxnSp>
        <p:nvCxnSpPr>
          <p:cNvPr id="15" name="Straight Connector 14"/>
          <p:cNvCxnSpPr/>
          <p:nvPr/>
        </p:nvCxnSpPr>
        <p:spPr>
          <a:xfrm flipV="1">
            <a:off x="2955341" y="5512191"/>
            <a:ext cx="1419711" cy="1015839"/>
          </a:xfrm>
          <a:prstGeom prst="line">
            <a:avLst/>
          </a:prstGeom>
          <a:ln w="76200"/>
        </p:spPr>
        <p:style>
          <a:lnRef idx="1">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952443" y="5578464"/>
            <a:ext cx="1419711" cy="1015839"/>
          </a:xfrm>
          <a:prstGeom prst="line">
            <a:avLst/>
          </a:prstGeom>
          <a:ln w="76200"/>
        </p:spPr>
        <p:style>
          <a:lnRef idx="1">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068877" y="5445917"/>
            <a:ext cx="1306175" cy="1148386"/>
          </a:xfrm>
          <a:prstGeom prst="line">
            <a:avLst/>
          </a:prstGeom>
          <a:ln w="76200"/>
        </p:spPr>
        <p:style>
          <a:lnRef idx="1">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177965" y="5512190"/>
            <a:ext cx="1306175" cy="1148386"/>
          </a:xfrm>
          <a:prstGeom prst="line">
            <a:avLst/>
          </a:prstGeom>
          <a:ln w="76200"/>
        </p:spPr>
        <p:style>
          <a:lnRef idx="1">
            <a:schemeClr val="accent1"/>
          </a:lnRef>
          <a:fillRef idx="0">
            <a:schemeClr val="accent1"/>
          </a:fillRef>
          <a:effectRef idx="1">
            <a:schemeClr val="accent1"/>
          </a:effectRef>
          <a:fontRef idx="minor">
            <a:schemeClr val="tx1"/>
          </a:fontRef>
        </p:style>
      </p:cxnSp>
      <p:sp>
        <p:nvSpPr>
          <p:cNvPr id="22" name="TextBox 21"/>
          <p:cNvSpPr txBox="1"/>
          <p:nvPr/>
        </p:nvSpPr>
        <p:spPr>
          <a:xfrm>
            <a:off x="8551454" y="5764581"/>
            <a:ext cx="1010213" cy="369332"/>
          </a:xfrm>
          <a:prstGeom prst="rect">
            <a:avLst/>
          </a:prstGeom>
        </p:spPr>
        <p:txBody>
          <a:bodyPr wrap="none" rtlCol="0">
            <a:spAutoFit/>
          </a:bodyPr>
          <a:lstStyle/>
          <a:p>
            <a:r>
              <a:rPr lang="en-US" b="1" dirty="0">
                <a:solidFill>
                  <a:srgbClr val="FFC000"/>
                </a:solidFill>
              </a:rPr>
              <a:t>= FALSE</a:t>
            </a:r>
          </a:p>
        </p:txBody>
      </p:sp>
    </p:spTree>
    <p:extLst>
      <p:ext uri="{BB962C8B-B14F-4D97-AF65-F5344CB8AC3E}">
        <p14:creationId xmlns:p14="http://schemas.microsoft.com/office/powerpoint/2010/main" val="2111985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 alternation / disjunction</a:t>
            </a:r>
          </a:p>
        </p:txBody>
      </p:sp>
      <p:sp>
        <p:nvSpPr>
          <p:cNvPr id="3" name="Content Placeholder 2"/>
          <p:cNvSpPr>
            <a:spLocks noGrp="1"/>
          </p:cNvSpPr>
          <p:nvPr>
            <p:ph idx="1"/>
          </p:nvPr>
        </p:nvSpPr>
        <p:spPr/>
        <p:txBody>
          <a:bodyPr>
            <a:normAutofit/>
          </a:bodyPr>
          <a:lstStyle/>
          <a:p>
            <a:r>
              <a:rPr lang="en-US" dirty="0"/>
              <a:t>Example (continued):</a:t>
            </a:r>
          </a:p>
          <a:p>
            <a:r>
              <a:rPr lang="en-US" dirty="0"/>
              <a:t>This means you can make interesting statements:</a:t>
            </a:r>
          </a:p>
          <a:p>
            <a:endParaRPr lang="en-US" dirty="0"/>
          </a:p>
          <a:p>
            <a:pPr marL="0" indent="0">
              <a:buNone/>
            </a:pPr>
            <a:r>
              <a:rPr lang="en-US" dirty="0"/>
              <a:t>				I am Ronaldo </a:t>
            </a:r>
            <a:r>
              <a:rPr lang="en-US" b="1" dirty="0">
                <a:solidFill>
                  <a:srgbClr val="FFC000"/>
                </a:solidFill>
              </a:rPr>
              <a:t>OR</a:t>
            </a:r>
            <a:r>
              <a:rPr lang="en-US" dirty="0">
                <a:solidFill>
                  <a:srgbClr val="FFC000"/>
                </a:solidFill>
              </a:rPr>
              <a:t> </a:t>
            </a:r>
            <a:r>
              <a:rPr lang="en-US" dirty="0"/>
              <a:t>I wear glasses.</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Regardless if you are Ronaldo or not, as long as you wear glasses, the above statements will evaluate to be true.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27</a:t>
            </a:fld>
            <a:endParaRPr lang="en-US" dirty="0">
              <a:uFillTx/>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827" y="3858721"/>
            <a:ext cx="1964173" cy="147123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1615" y="4150658"/>
            <a:ext cx="1180944" cy="590472"/>
          </a:xfrm>
          <a:prstGeom prst="rect">
            <a:avLst/>
          </a:prstGeom>
        </p:spPr>
      </p:pic>
    </p:spTree>
    <p:extLst>
      <p:ext uri="{BB962C8B-B14F-4D97-AF65-F5344CB8AC3E}">
        <p14:creationId xmlns:p14="http://schemas.microsoft.com/office/powerpoint/2010/main" val="3155486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Boolean operators</a:t>
            </a:r>
          </a:p>
        </p:txBody>
      </p:sp>
      <p:sp>
        <p:nvSpPr>
          <p:cNvPr id="3" name="Content Placeholder 2"/>
          <p:cNvSpPr>
            <a:spLocks noGrp="1"/>
          </p:cNvSpPr>
          <p:nvPr>
            <p:ph idx="1"/>
          </p:nvPr>
        </p:nvSpPr>
        <p:spPr/>
        <p:txBody>
          <a:bodyPr/>
          <a:lstStyle/>
          <a:p>
            <a:r>
              <a:rPr lang="en-US" dirty="0"/>
              <a:t>Using fundamental Boolean operators others can be constructed:</a:t>
            </a:r>
          </a:p>
          <a:p>
            <a:pPr lvl="1"/>
            <a:r>
              <a:rPr lang="en-US" b="1" dirty="0">
                <a:solidFill>
                  <a:srgbClr val="FFC000"/>
                </a:solidFill>
              </a:rPr>
              <a:t>NOR</a:t>
            </a:r>
            <a:r>
              <a:rPr lang="en-US" dirty="0"/>
              <a:t>		(symbolically </a:t>
            </a:r>
            <a:r>
              <a:rPr lang="en-US" sz="3200" b="1" dirty="0">
                <a:solidFill>
                  <a:srgbClr val="FFC000"/>
                </a:solidFill>
              </a:rPr>
              <a:t>↓</a:t>
            </a:r>
            <a:r>
              <a:rPr lang="en-US" dirty="0"/>
              <a:t>)				- logical NOR</a:t>
            </a:r>
          </a:p>
          <a:p>
            <a:pPr lvl="1"/>
            <a:r>
              <a:rPr lang="en-US" b="1" dirty="0">
                <a:solidFill>
                  <a:srgbClr val="FFC000"/>
                </a:solidFill>
              </a:rPr>
              <a:t>XOR</a:t>
            </a:r>
            <a:r>
              <a:rPr lang="en-US" dirty="0"/>
              <a:t>		(symbolically: </a:t>
            </a:r>
            <a:r>
              <a:rPr lang="en-US" sz="3200" b="1" dirty="0">
                <a:solidFill>
                  <a:srgbClr val="FFC000"/>
                </a:solidFill>
              </a:rPr>
              <a:t>⊕, ⊻</a:t>
            </a:r>
            <a:r>
              <a:rPr lang="en-US" dirty="0"/>
              <a:t>)		- exclusive OR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28</a:t>
            </a:fld>
            <a:endParaRPr lang="en-US" dirty="0">
              <a:uFillTx/>
            </a:endParaRPr>
          </a:p>
        </p:txBody>
      </p:sp>
    </p:spTree>
    <p:extLst>
      <p:ext uri="{BB962C8B-B14F-4D97-AF65-F5344CB8AC3E}">
        <p14:creationId xmlns:p14="http://schemas.microsoft.com/office/powerpoint/2010/main" val="2513898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a:t>
            </a:r>
          </a:p>
        </p:txBody>
      </p:sp>
      <p:sp>
        <p:nvSpPr>
          <p:cNvPr id="3" name="Content Placeholder 2"/>
          <p:cNvSpPr>
            <a:spLocks noGrp="1"/>
          </p:cNvSpPr>
          <p:nvPr>
            <p:ph idx="1"/>
          </p:nvPr>
        </p:nvSpPr>
        <p:spPr/>
        <p:txBody>
          <a:bodyPr>
            <a:normAutofit/>
          </a:bodyPr>
          <a:lstStyle/>
          <a:p>
            <a:r>
              <a:rPr lang="en-US" dirty="0"/>
              <a:t>Logical </a:t>
            </a:r>
            <a:r>
              <a:rPr lang="en-US" b="1" dirty="0">
                <a:solidFill>
                  <a:srgbClr val="FFC000"/>
                </a:solidFill>
              </a:rPr>
              <a:t>NOR</a:t>
            </a:r>
            <a:r>
              <a:rPr lang="en-US" dirty="0">
                <a:solidFill>
                  <a:srgbClr val="FFC000"/>
                </a:solidFill>
              </a:rPr>
              <a:t> </a:t>
            </a:r>
            <a:r>
              <a:rPr lang="en-US" dirty="0"/>
              <a:t>is the exact opposite of OR.</a:t>
            </a:r>
          </a:p>
          <a:p>
            <a:r>
              <a:rPr lang="en-US" dirty="0"/>
              <a:t>It requires both </a:t>
            </a:r>
            <a:r>
              <a:rPr lang="en-US" b="1" dirty="0">
                <a:solidFill>
                  <a:srgbClr val="00B0F0"/>
                </a:solidFill>
              </a:rPr>
              <a:t>p</a:t>
            </a:r>
            <a:r>
              <a:rPr lang="en-US" dirty="0"/>
              <a:t> and </a:t>
            </a:r>
            <a:r>
              <a:rPr lang="en-US" b="1" dirty="0">
                <a:solidFill>
                  <a:srgbClr val="00B0F0"/>
                </a:solidFill>
              </a:rPr>
              <a:t>q</a:t>
            </a:r>
            <a:r>
              <a:rPr lang="en-US" dirty="0">
                <a:solidFill>
                  <a:srgbClr val="00B0F0"/>
                </a:solidFill>
              </a:rPr>
              <a:t> </a:t>
            </a:r>
            <a:r>
              <a:rPr lang="en-US" dirty="0"/>
              <a:t>to be </a:t>
            </a:r>
            <a:r>
              <a:rPr lang="en-US" b="1" dirty="0"/>
              <a:t>FALSE</a:t>
            </a:r>
            <a:r>
              <a:rPr lang="en-US" dirty="0"/>
              <a:t> to result in </a:t>
            </a:r>
            <a:r>
              <a:rPr lang="en-US" b="1" dirty="0"/>
              <a:t>TRUE</a:t>
            </a:r>
            <a:r>
              <a:rPr lang="en-US" dirty="0"/>
              <a:t>.</a:t>
            </a:r>
          </a:p>
          <a:p>
            <a:r>
              <a:rPr lang="en-US" dirty="0"/>
              <a:t>The </a:t>
            </a:r>
            <a:r>
              <a:rPr lang="en-US" b="1" dirty="0">
                <a:solidFill>
                  <a:srgbClr val="FFC000"/>
                </a:solidFill>
              </a:rPr>
              <a:t>NOR</a:t>
            </a:r>
            <a:r>
              <a:rPr lang="en-US" dirty="0"/>
              <a:t> operator is symbolically represented as : </a:t>
            </a:r>
            <a:r>
              <a:rPr lang="en-US" b="1" dirty="0">
                <a:solidFill>
                  <a:srgbClr val="FFC000"/>
                </a:solidFill>
              </a:rPr>
              <a:t>↓</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29</a:t>
            </a:fld>
            <a:endParaRPr lang="en-US" dirty="0">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428" y="3569918"/>
            <a:ext cx="4379386" cy="3125244"/>
          </a:xfrm>
          <a:prstGeom prst="rect">
            <a:avLst/>
          </a:prstGeom>
        </p:spPr>
      </p:pic>
    </p:spTree>
    <p:extLst>
      <p:ext uri="{BB962C8B-B14F-4D97-AF65-F5344CB8AC3E}">
        <p14:creationId xmlns:p14="http://schemas.microsoft.com/office/powerpoint/2010/main" val="223685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1160" y="807391"/>
            <a:ext cx="11496878" cy="1400530"/>
          </a:xfrm>
          <a:noFill/>
        </p:spPr>
        <p:txBody>
          <a:bodyPr/>
          <a:lstStyle/>
          <a:p>
            <a:r>
              <a:rPr lang="en-US" sz="2800" dirty="0"/>
              <a:t>Overview of this lesson:</a:t>
            </a:r>
            <a:br>
              <a:rPr lang="en-US" dirty="0"/>
            </a:br>
            <a:r>
              <a:rPr lang="en-US" dirty="0"/>
              <a:t>	Boolean logic</a:t>
            </a:r>
            <a:endParaRPr lang="en-US" sz="2800" dirty="0"/>
          </a:p>
        </p:txBody>
      </p:sp>
      <p:sp>
        <p:nvSpPr>
          <p:cNvPr id="3" name="Tijdelijke aanduiding voor inhoud 2"/>
          <p:cNvSpPr>
            <a:spLocks noGrp="1"/>
          </p:cNvSpPr>
          <p:nvPr>
            <p:ph idx="1"/>
          </p:nvPr>
        </p:nvSpPr>
        <p:spPr>
          <a:xfrm>
            <a:off x="785827" y="2726783"/>
            <a:ext cx="9985812" cy="3216817"/>
          </a:xfrm>
        </p:spPr>
        <p:txBody>
          <a:bodyPr>
            <a:normAutofit lnSpcReduction="10000"/>
          </a:bodyPr>
          <a:lstStyle/>
          <a:p>
            <a:r>
              <a:rPr lang="en-US" dirty="0"/>
              <a:t>Learning objectives:</a:t>
            </a:r>
          </a:p>
          <a:p>
            <a:pPr lvl="1"/>
            <a:r>
              <a:rPr lang="en-US" dirty="0"/>
              <a:t>Get acquainted with logic and Boolean logic, terms and definitions,</a:t>
            </a:r>
          </a:p>
          <a:p>
            <a:pPr lvl="1"/>
            <a:r>
              <a:rPr lang="en-US" dirty="0"/>
              <a:t>Learn Boolean logic operators</a:t>
            </a:r>
          </a:p>
          <a:p>
            <a:pPr lvl="1"/>
            <a:r>
              <a:rPr lang="en-US" dirty="0"/>
              <a:t>Evaluate Boolean expressions using truth tables</a:t>
            </a:r>
          </a:p>
          <a:p>
            <a:pPr lvl="1"/>
            <a:endParaRPr lang="en-US" dirty="0"/>
          </a:p>
          <a:p>
            <a:r>
              <a:rPr lang="en-US" dirty="0"/>
              <a:t>At the end of the lesson a student should be able to:</a:t>
            </a:r>
          </a:p>
          <a:p>
            <a:pPr lvl="1"/>
            <a:r>
              <a:rPr lang="en-US" dirty="0"/>
              <a:t>Model a problem using Boolean notation</a:t>
            </a:r>
          </a:p>
          <a:p>
            <a:pPr lvl="1"/>
            <a:r>
              <a:rPr lang="en-US" dirty="0"/>
              <a:t>Use Boolean logic operators and truth tables to solve a problem</a:t>
            </a:r>
          </a:p>
        </p:txBody>
      </p:sp>
      <p:sp>
        <p:nvSpPr>
          <p:cNvPr id="4" name="Tijdelijke aanduiding voor dianummer 3"/>
          <p:cNvSpPr>
            <a:spLocks noGrp="1"/>
          </p:cNvSpPr>
          <p:nvPr>
            <p:ph type="sldNum" sz="quarter" idx="12"/>
          </p:nvPr>
        </p:nvSpPr>
        <p:spPr/>
        <p:txBody>
          <a:bodyPr/>
          <a:lstStyle/>
          <a:p>
            <a:fld id="{D57F1E4F-1CFF-5643-939E-02111984F565}" type="slidenum">
              <a:rPr lang="en-US" smtClean="0">
                <a:uFillTx/>
              </a:rPr>
              <a:t>3</a:t>
            </a:fld>
            <a:endParaRPr lang="en-US" dirty="0">
              <a:uFillTx/>
            </a:endParaRPr>
          </a:p>
        </p:txBody>
      </p:sp>
    </p:spTree>
    <p:extLst>
      <p:ext uri="{BB962C8B-B14F-4D97-AF65-F5344CB8AC3E}">
        <p14:creationId xmlns:p14="http://schemas.microsoft.com/office/powerpoint/2010/main" val="19294014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XOR	- exclusive OR</a:t>
            </a:r>
          </a:p>
        </p:txBody>
      </p:sp>
      <p:sp>
        <p:nvSpPr>
          <p:cNvPr id="3" name="Content Placeholder 2"/>
          <p:cNvSpPr>
            <a:spLocks noGrp="1"/>
          </p:cNvSpPr>
          <p:nvPr>
            <p:ph idx="1"/>
          </p:nvPr>
        </p:nvSpPr>
        <p:spPr/>
        <p:txBody>
          <a:bodyPr>
            <a:normAutofit/>
          </a:bodyPr>
          <a:lstStyle/>
          <a:p>
            <a:r>
              <a:rPr lang="en-US" dirty="0"/>
              <a:t>Exclusive OR - </a:t>
            </a:r>
            <a:r>
              <a:rPr lang="en-US" b="1" dirty="0">
                <a:solidFill>
                  <a:srgbClr val="FFC000"/>
                </a:solidFill>
              </a:rPr>
              <a:t>XOR</a:t>
            </a:r>
            <a:r>
              <a:rPr lang="en-US" dirty="0">
                <a:solidFill>
                  <a:srgbClr val="FFC000"/>
                </a:solidFill>
              </a:rPr>
              <a:t> </a:t>
            </a:r>
            <a:r>
              <a:rPr lang="en-US" dirty="0"/>
              <a:t>short.</a:t>
            </a:r>
          </a:p>
          <a:p>
            <a:r>
              <a:rPr lang="en-US" dirty="0"/>
              <a:t>It requires exactly one TRUE and one FALSE value in order to result in TRUE.</a:t>
            </a:r>
          </a:p>
          <a:p>
            <a:r>
              <a:rPr lang="en-US" dirty="0"/>
              <a:t>The </a:t>
            </a:r>
            <a:r>
              <a:rPr lang="en-US" b="1" dirty="0">
                <a:solidFill>
                  <a:srgbClr val="FFC000"/>
                </a:solidFill>
              </a:rPr>
              <a:t>XOR</a:t>
            </a:r>
            <a:r>
              <a:rPr lang="en-US" dirty="0"/>
              <a:t> operator is symbolically represented as : </a:t>
            </a:r>
            <a:r>
              <a:rPr lang="en-US" b="1" dirty="0">
                <a:solidFill>
                  <a:srgbClr val="FFC000"/>
                </a:solidFill>
              </a:rPr>
              <a:t>⊕</a:t>
            </a:r>
            <a:r>
              <a:rPr lang="en-US" dirty="0"/>
              <a:t> (sometimes </a:t>
            </a:r>
            <a:r>
              <a:rPr lang="en-US" b="1" dirty="0">
                <a:solidFill>
                  <a:srgbClr val="FFC000"/>
                </a:solidFill>
              </a:rPr>
              <a:t>⊻</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30</a:t>
            </a:fld>
            <a:endParaRPr lang="en-US" dirty="0">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7428" y="3577909"/>
            <a:ext cx="4379386" cy="3109262"/>
          </a:xfrm>
          <a:prstGeom prst="rect">
            <a:avLst/>
          </a:prstGeom>
        </p:spPr>
      </p:pic>
    </p:spTree>
    <p:extLst>
      <p:ext uri="{BB962C8B-B14F-4D97-AF65-F5344CB8AC3E}">
        <p14:creationId xmlns:p14="http://schemas.microsoft.com/office/powerpoint/2010/main" val="1696245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 operators</a:t>
            </a:r>
          </a:p>
        </p:txBody>
      </p:sp>
      <p:sp>
        <p:nvSpPr>
          <p:cNvPr id="3" name="Content Placeholder 2"/>
          <p:cNvSpPr>
            <a:spLocks noGrp="1"/>
          </p:cNvSpPr>
          <p:nvPr>
            <p:ph idx="1"/>
          </p:nvPr>
        </p:nvSpPr>
        <p:spPr>
          <a:xfrm>
            <a:off x="1103311" y="2052918"/>
            <a:ext cx="9543811" cy="4195481"/>
          </a:xfrm>
        </p:spPr>
        <p:txBody>
          <a:bodyPr>
            <a:normAutofit/>
          </a:bodyPr>
          <a:lstStyle/>
          <a:p>
            <a:r>
              <a:rPr lang="en-US" dirty="0"/>
              <a:t>Two implication operators:</a:t>
            </a:r>
          </a:p>
          <a:p>
            <a:pPr lvl="1"/>
            <a:r>
              <a:rPr lang="en-US" b="1" dirty="0">
                <a:solidFill>
                  <a:srgbClr val="FFC000"/>
                </a:solidFill>
              </a:rPr>
              <a:t>IMPLICATION</a:t>
            </a:r>
            <a:r>
              <a:rPr lang="en-US" dirty="0"/>
              <a:t>	(symbolically </a:t>
            </a:r>
            <a:r>
              <a:rPr lang="en-US" sz="3200" b="1" dirty="0">
                <a:solidFill>
                  <a:srgbClr val="FFC000"/>
                </a:solidFill>
              </a:rPr>
              <a:t>→</a:t>
            </a:r>
            <a:r>
              <a:rPr lang="en-US" dirty="0"/>
              <a:t>)	- logical implication; a.k.a. “if-then”</a:t>
            </a:r>
          </a:p>
          <a:p>
            <a:pPr lvl="1"/>
            <a:r>
              <a:rPr lang="en-US" b="1" dirty="0">
                <a:solidFill>
                  <a:srgbClr val="FFC000"/>
                </a:solidFill>
              </a:rPr>
              <a:t>EQUALITY</a:t>
            </a:r>
            <a:r>
              <a:rPr lang="en-US" dirty="0"/>
              <a:t>		(symbolically: </a:t>
            </a:r>
            <a:r>
              <a:rPr lang="en-US" sz="3200" b="1" dirty="0">
                <a:solidFill>
                  <a:srgbClr val="FFC000"/>
                </a:solidFill>
              </a:rPr>
              <a:t>↔</a:t>
            </a:r>
            <a:r>
              <a:rPr lang="en-US" dirty="0"/>
              <a:t>)	- </a:t>
            </a:r>
            <a:r>
              <a:rPr lang="en-US" dirty="0" err="1"/>
              <a:t>biconditional</a:t>
            </a:r>
            <a:r>
              <a:rPr lang="en-US" dirty="0"/>
              <a:t> / double implication</a:t>
            </a:r>
          </a:p>
          <a:p>
            <a:pPr lvl="1"/>
            <a:endParaRPr lang="en-US" dirty="0"/>
          </a:p>
          <a:p>
            <a:r>
              <a:rPr lang="en-US" dirty="0"/>
              <a:t>The first one (</a:t>
            </a:r>
            <a:r>
              <a:rPr lang="en-US" b="1" dirty="0">
                <a:solidFill>
                  <a:srgbClr val="FFC000"/>
                </a:solidFill>
              </a:rPr>
              <a:t>IMPLICATION, →</a:t>
            </a:r>
            <a:r>
              <a:rPr lang="en-US" dirty="0"/>
              <a:t>) can be read as: </a:t>
            </a:r>
            <a:r>
              <a:rPr lang="en-US" u="sng" dirty="0"/>
              <a:t>if </a:t>
            </a:r>
            <a:r>
              <a:rPr lang="en-US" b="1" u="sng" dirty="0">
                <a:solidFill>
                  <a:srgbClr val="00B0F0"/>
                </a:solidFill>
              </a:rPr>
              <a:t>P</a:t>
            </a:r>
            <a:r>
              <a:rPr lang="en-US" u="sng" dirty="0"/>
              <a:t> then </a:t>
            </a:r>
            <a:r>
              <a:rPr lang="en-US" b="1" u="sng" dirty="0">
                <a:solidFill>
                  <a:srgbClr val="00B0F0"/>
                </a:solidFill>
              </a:rPr>
              <a:t>Q</a:t>
            </a:r>
            <a:r>
              <a:rPr lang="en-US" dirty="0"/>
              <a:t>.</a:t>
            </a:r>
          </a:p>
          <a:p>
            <a:r>
              <a:rPr lang="en-US" dirty="0"/>
              <a:t>The second one (</a:t>
            </a:r>
            <a:r>
              <a:rPr lang="en-US" b="1" dirty="0">
                <a:solidFill>
                  <a:srgbClr val="FFC000"/>
                </a:solidFill>
              </a:rPr>
              <a:t>BICONDITIONAL</a:t>
            </a:r>
            <a:r>
              <a:rPr lang="en-US" dirty="0"/>
              <a:t>, </a:t>
            </a:r>
            <a:r>
              <a:rPr lang="en-US" b="1" dirty="0">
                <a:solidFill>
                  <a:srgbClr val="FFC000"/>
                </a:solidFill>
              </a:rPr>
              <a:t>↔</a:t>
            </a:r>
            <a:r>
              <a:rPr lang="en-US" dirty="0"/>
              <a:t>) can be read as: </a:t>
            </a:r>
          </a:p>
          <a:p>
            <a:pPr marL="0" indent="0">
              <a:buNone/>
            </a:pPr>
            <a:r>
              <a:rPr lang="en-US" dirty="0"/>
              <a:t>		</a:t>
            </a:r>
            <a:r>
              <a:rPr lang="en-US" u="sng" dirty="0"/>
              <a:t>if and only if </a:t>
            </a:r>
            <a:r>
              <a:rPr lang="en-US" b="1" u="sng" dirty="0">
                <a:solidFill>
                  <a:srgbClr val="00B0F0"/>
                </a:solidFill>
              </a:rPr>
              <a:t>P</a:t>
            </a:r>
            <a:r>
              <a:rPr lang="en-US" u="sng" dirty="0"/>
              <a:t> then </a:t>
            </a:r>
            <a:r>
              <a:rPr lang="en-US" b="1" u="sng" dirty="0">
                <a:solidFill>
                  <a:srgbClr val="00B0F0"/>
                </a:solidFill>
              </a:rPr>
              <a:t>Q</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31</a:t>
            </a:fld>
            <a:endParaRPr lang="en-US" dirty="0">
              <a:uFillTx/>
            </a:endParaRPr>
          </a:p>
        </p:txBody>
      </p:sp>
    </p:spTree>
    <p:extLst>
      <p:ext uri="{BB962C8B-B14F-4D97-AF65-F5344CB8AC3E}">
        <p14:creationId xmlns:p14="http://schemas.microsoft.com/office/powerpoint/2010/main" val="3450030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a:t>
            </a:r>
          </a:p>
        </p:txBody>
      </p:sp>
      <p:sp>
        <p:nvSpPr>
          <p:cNvPr id="3" name="Content Placeholder 2"/>
          <p:cNvSpPr>
            <a:spLocks noGrp="1"/>
          </p:cNvSpPr>
          <p:nvPr>
            <p:ph idx="1"/>
          </p:nvPr>
        </p:nvSpPr>
        <p:spPr/>
        <p:txBody>
          <a:bodyPr>
            <a:normAutofit/>
          </a:bodyPr>
          <a:lstStyle/>
          <a:p>
            <a:r>
              <a:rPr lang="en-US" dirty="0"/>
              <a:t>Known as “IF … THEN …”</a:t>
            </a:r>
          </a:p>
          <a:p>
            <a:r>
              <a:rPr lang="en-US" dirty="0"/>
              <a:t>Boolean implication P implies Q ( P → Q ) means: </a:t>
            </a:r>
          </a:p>
          <a:p>
            <a:pPr marL="0" indent="0">
              <a:buNone/>
            </a:pPr>
            <a:r>
              <a:rPr lang="en-US" dirty="0"/>
              <a:t>			</a:t>
            </a:r>
            <a:r>
              <a:rPr lang="en-US" sz="2800" b="1" dirty="0"/>
              <a:t>If </a:t>
            </a:r>
            <a:r>
              <a:rPr lang="en-US" sz="2800" b="1" dirty="0">
                <a:solidFill>
                  <a:srgbClr val="00B0F0"/>
                </a:solidFill>
              </a:rPr>
              <a:t>P</a:t>
            </a:r>
            <a:r>
              <a:rPr lang="en-US" sz="2800" b="1" dirty="0"/>
              <a:t> is true, then </a:t>
            </a:r>
            <a:r>
              <a:rPr lang="en-US" sz="2800" b="1" dirty="0">
                <a:solidFill>
                  <a:srgbClr val="00B0F0"/>
                </a:solidFill>
              </a:rPr>
              <a:t>Q</a:t>
            </a:r>
            <a:r>
              <a:rPr lang="en-US" sz="2800" b="1" dirty="0"/>
              <a:t> </a:t>
            </a:r>
            <a:r>
              <a:rPr lang="en-US" sz="2800" b="1" i="1" dirty="0"/>
              <a:t>MUST</a:t>
            </a:r>
            <a:r>
              <a:rPr lang="en-US" sz="2800" b="1" dirty="0"/>
              <a:t> be true.</a:t>
            </a:r>
          </a:p>
          <a:p>
            <a:r>
              <a:rPr lang="en-US" dirty="0"/>
              <a:t>Consequently, this implies that:</a:t>
            </a:r>
          </a:p>
          <a:p>
            <a:pPr marL="0" indent="0">
              <a:buNone/>
            </a:pPr>
            <a:r>
              <a:rPr lang="en-US" sz="2800" dirty="0"/>
              <a:t>			</a:t>
            </a:r>
            <a:r>
              <a:rPr lang="en-US" sz="2800" b="1" dirty="0"/>
              <a:t>If </a:t>
            </a:r>
            <a:r>
              <a:rPr lang="en-US" sz="2800" b="1" dirty="0">
                <a:solidFill>
                  <a:srgbClr val="00B0F0"/>
                </a:solidFill>
              </a:rPr>
              <a:t>P</a:t>
            </a:r>
            <a:r>
              <a:rPr lang="en-US" sz="2800" b="1" dirty="0"/>
              <a:t> isn’t true, then </a:t>
            </a:r>
            <a:r>
              <a:rPr lang="en-US" sz="2800" b="1" dirty="0">
                <a:solidFill>
                  <a:srgbClr val="00B0F0"/>
                </a:solidFill>
              </a:rPr>
              <a:t>Q</a:t>
            </a:r>
            <a:r>
              <a:rPr lang="en-US" sz="2800" b="1" dirty="0"/>
              <a:t> can be </a:t>
            </a:r>
            <a:r>
              <a:rPr lang="en-US" sz="2800" b="1" i="1" dirty="0"/>
              <a:t>ANYTHING</a:t>
            </a:r>
            <a:r>
              <a:rPr lang="en-US" sz="2800" b="1" dirty="0"/>
              <a:t>.</a:t>
            </a:r>
            <a:endParaRPr lang="en-US" sz="2800" dirty="0"/>
          </a:p>
          <a:p>
            <a:endParaRPr lang="en-US" dirty="0"/>
          </a:p>
          <a:p>
            <a:r>
              <a:rPr lang="en-US" dirty="0"/>
              <a:t>The </a:t>
            </a:r>
            <a:r>
              <a:rPr lang="en-US" b="1" dirty="0">
                <a:solidFill>
                  <a:srgbClr val="FFC000"/>
                </a:solidFill>
              </a:rPr>
              <a:t>IMPLICATION </a:t>
            </a:r>
            <a:r>
              <a:rPr lang="en-US" dirty="0"/>
              <a:t>operator is symbolically represented as : </a:t>
            </a:r>
            <a:r>
              <a:rPr lang="en-US" b="1" dirty="0">
                <a:solidFill>
                  <a:srgbClr val="FFC000"/>
                </a:solidFill>
              </a:rPr>
              <a:t>→</a:t>
            </a:r>
            <a:r>
              <a:rPr lang="en-US" dirty="0"/>
              <a:t>.</a:t>
            </a:r>
          </a:p>
          <a:p>
            <a:r>
              <a:rPr lang="en-US" dirty="0"/>
              <a:t>This is the only operator students find daunting on the first glance.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32</a:t>
            </a:fld>
            <a:endParaRPr lang="en-US" dirty="0">
              <a:uFillTx/>
            </a:endParaRPr>
          </a:p>
        </p:txBody>
      </p:sp>
    </p:spTree>
    <p:extLst>
      <p:ext uri="{BB962C8B-B14F-4D97-AF65-F5344CB8AC3E}">
        <p14:creationId xmlns:p14="http://schemas.microsoft.com/office/powerpoint/2010/main" val="679124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a:t>
            </a:r>
          </a:p>
        </p:txBody>
      </p:sp>
      <p:sp>
        <p:nvSpPr>
          <p:cNvPr id="3" name="Content Placeholder 2"/>
          <p:cNvSpPr>
            <a:spLocks noGrp="1"/>
          </p:cNvSpPr>
          <p:nvPr>
            <p:ph idx="1"/>
          </p:nvPr>
        </p:nvSpPr>
        <p:spPr/>
        <p:txBody>
          <a:bodyPr>
            <a:normAutofit/>
          </a:bodyPr>
          <a:lstStyle/>
          <a:p>
            <a:r>
              <a:rPr lang="en-US" dirty="0"/>
              <a:t>Let’s take a look at implication </a:t>
            </a:r>
            <a:r>
              <a:rPr lang="en-US" b="1" dirty="0">
                <a:solidFill>
                  <a:srgbClr val="FFC000"/>
                </a:solidFill>
              </a:rPr>
              <a:t>p → q </a:t>
            </a:r>
            <a:r>
              <a:rPr lang="en-US" dirty="0"/>
              <a:t>truth table. It is FALSE only when TRUE → FALSE. In every other case it is TRUE.</a:t>
            </a:r>
          </a:p>
          <a:p>
            <a:endParaRPr lang="en-US" dirty="0"/>
          </a:p>
          <a:p>
            <a:endParaRPr lang="en-US" dirty="0"/>
          </a:p>
          <a:p>
            <a:endParaRPr lang="en-US" dirty="0"/>
          </a:p>
          <a:p>
            <a:endParaRPr lang="en-US" dirty="0"/>
          </a:p>
          <a:p>
            <a:endParaRPr lang="en-US" dirty="0"/>
          </a:p>
          <a:p>
            <a:r>
              <a:rPr lang="en-US" dirty="0"/>
              <a:t>We can call this reasoning “innocent until proven guilty”, which means the implication </a:t>
            </a:r>
            <a:r>
              <a:rPr lang="en-US" b="1" dirty="0">
                <a:solidFill>
                  <a:srgbClr val="FFC000"/>
                </a:solidFill>
              </a:rPr>
              <a:t>p → q  </a:t>
            </a:r>
            <a:r>
              <a:rPr lang="en-US" dirty="0"/>
              <a:t>is considered TRUE until proven FALSE.</a:t>
            </a:r>
          </a:p>
          <a:p>
            <a:r>
              <a:rPr lang="en-US" dirty="0"/>
              <a:t>Alternatively we have: “a FALSE statement implies ANYTHING”.</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33</a:t>
            </a:fld>
            <a:endParaRPr lang="en-US" dirty="0">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504" y="2830883"/>
            <a:ext cx="3071432" cy="2001607"/>
          </a:xfrm>
          <a:prstGeom prst="rect">
            <a:avLst/>
          </a:prstGeom>
        </p:spPr>
      </p:pic>
      <p:sp>
        <p:nvSpPr>
          <p:cNvPr id="11" name="Rounded Rectangle 10"/>
          <p:cNvSpPr/>
          <p:nvPr/>
        </p:nvSpPr>
        <p:spPr>
          <a:xfrm>
            <a:off x="3670126" y="3569918"/>
            <a:ext cx="3369501" cy="501041"/>
          </a:xfrm>
          <a:prstGeom prst="roundRect">
            <a:avLst/>
          </a:prstGeom>
          <a:noFill/>
          <a:ln w="76200">
            <a:solidFill>
              <a:srgbClr val="FF0000"/>
            </a:solidFill>
          </a:ln>
        </p:spPr>
        <p:style>
          <a:lnRef idx="1">
            <a:schemeClr val="accent1"/>
          </a:lnRef>
          <a:fillRef idx="1">
            <a:schemeClr val="accent1"/>
          </a:fillRef>
          <a:effectRef idx="1">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08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2" dur="500"/>
                                        <p:tgtEl>
                                          <p:spTgt spid="3">
                                            <p:txEl>
                                              <p:pRg st="6" end="6"/>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a:t>
            </a:r>
          </a:p>
        </p:txBody>
      </p:sp>
      <p:sp>
        <p:nvSpPr>
          <p:cNvPr id="3" name="Content Placeholder 2"/>
          <p:cNvSpPr>
            <a:spLocks noGrp="1"/>
          </p:cNvSpPr>
          <p:nvPr>
            <p:ph sz="half" idx="1"/>
          </p:nvPr>
        </p:nvSpPr>
        <p:spPr>
          <a:xfrm>
            <a:off x="1103310" y="2060575"/>
            <a:ext cx="6226177" cy="4195763"/>
          </a:xfrm>
        </p:spPr>
        <p:txBody>
          <a:bodyPr>
            <a:normAutofit/>
          </a:bodyPr>
          <a:lstStyle/>
          <a:p>
            <a:r>
              <a:rPr lang="en-US" sz="2000" dirty="0"/>
              <a:t>For clarity, we illustrate → with an example.</a:t>
            </a:r>
          </a:p>
          <a:p>
            <a:endParaRPr lang="en-US" sz="2000" dirty="0"/>
          </a:p>
          <a:p>
            <a:pPr marL="0" indent="0">
              <a:buNone/>
            </a:pPr>
            <a:r>
              <a:rPr lang="en-US" sz="2000" dirty="0"/>
              <a:t>If your pet is a dog, then your pet is a mammal.</a:t>
            </a:r>
          </a:p>
          <a:p>
            <a:endParaRPr lang="en-US" sz="2000" dirty="0"/>
          </a:p>
          <a:p>
            <a:pPr lvl="7">
              <a:buFont typeface="+mj-lt"/>
              <a:buAutoNum type="alphaLcParenR"/>
            </a:pPr>
            <a:r>
              <a:rPr lang="en-US" sz="2000" dirty="0"/>
              <a:t>Your pet is a dog. </a:t>
            </a:r>
          </a:p>
          <a:p>
            <a:pPr lvl="7">
              <a:buFont typeface="+mj-lt"/>
              <a:buAutoNum type="alphaLcParenR"/>
            </a:pPr>
            <a:r>
              <a:rPr lang="en-US" sz="2000" dirty="0"/>
              <a:t>Your pet is a cat.</a:t>
            </a:r>
          </a:p>
          <a:p>
            <a:pPr lvl="7">
              <a:buFont typeface="+mj-lt"/>
              <a:buAutoNum type="alphaLcParenR"/>
            </a:pPr>
            <a:r>
              <a:rPr lang="en-US" sz="2000" dirty="0"/>
              <a:t>Your pet is a fish.</a:t>
            </a:r>
          </a:p>
          <a:p>
            <a:pPr marL="0" indent="0">
              <a:buNone/>
            </a:pPr>
            <a:endParaRPr lang="en-US" sz="2000" dirty="0"/>
          </a:p>
          <a:p>
            <a:r>
              <a:rPr lang="en-US" sz="2000" dirty="0"/>
              <a:t>Can you think of an example where P → Q is false when P = is dog (true)?</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12159" y="2695754"/>
            <a:ext cx="4238625" cy="2762250"/>
          </a:xfrm>
        </p:spPr>
      </p:pic>
      <p:sp>
        <p:nvSpPr>
          <p:cNvPr id="5" name="Slide Number Placeholder 4"/>
          <p:cNvSpPr>
            <a:spLocks noGrp="1"/>
          </p:cNvSpPr>
          <p:nvPr>
            <p:ph type="sldNum" sz="quarter" idx="12"/>
          </p:nvPr>
        </p:nvSpPr>
        <p:spPr/>
        <p:txBody>
          <a:bodyPr/>
          <a:lstStyle/>
          <a:p>
            <a:fld id="{D57F1E4F-1CFF-5643-939E-02111984F565}" type="slidenum">
              <a:rPr lang="en-US" smtClean="0">
                <a:uFillTx/>
              </a:rPr>
              <a:t>34</a:t>
            </a:fld>
            <a:endParaRPr lang="en-US" dirty="0">
              <a:uFillTx/>
            </a:endParaRPr>
          </a:p>
        </p:txBody>
      </p:sp>
      <p:graphicFrame>
        <p:nvGraphicFramePr>
          <p:cNvPr id="7" name="Table 6"/>
          <p:cNvGraphicFramePr>
            <a:graphicFrameLocks noGrp="1"/>
          </p:cNvGraphicFramePr>
          <p:nvPr>
            <p:extLst>
              <p:ext uri="{D42A27DB-BD31-4B8C-83A1-F6EECF244321}">
                <p14:modId xmlns:p14="http://schemas.microsoft.com/office/powerpoint/2010/main" val="4177732263"/>
              </p:ext>
            </p:extLst>
          </p:nvPr>
        </p:nvGraphicFramePr>
        <p:xfrm>
          <a:off x="493200" y="3507288"/>
          <a:ext cx="3776642" cy="1476516"/>
        </p:xfrm>
        <a:graphic>
          <a:graphicData uri="http://schemas.openxmlformats.org/drawingml/2006/table">
            <a:tbl>
              <a:tblPr firstRow="1" bandRow="1">
                <a:tableStyleId>{5C22544A-7EE6-4342-B048-85BDC9FD1C3A}</a:tableStyleId>
              </a:tblPr>
              <a:tblGrid>
                <a:gridCol w="1888321">
                  <a:extLst>
                    <a:ext uri="{9D8B030D-6E8A-4147-A177-3AD203B41FA5}">
                      <a16:colId xmlns:a16="http://schemas.microsoft.com/office/drawing/2014/main" val="20000"/>
                    </a:ext>
                  </a:extLst>
                </a:gridCol>
                <a:gridCol w="1888321">
                  <a:extLst>
                    <a:ext uri="{9D8B030D-6E8A-4147-A177-3AD203B41FA5}">
                      <a16:colId xmlns:a16="http://schemas.microsoft.com/office/drawing/2014/main" val="20001"/>
                    </a:ext>
                  </a:extLst>
                </a:gridCol>
              </a:tblGrid>
              <a:tr h="369129">
                <a:tc>
                  <a:txBody>
                    <a:bodyPr/>
                    <a:lstStyle/>
                    <a:p>
                      <a:r>
                        <a:rPr lang="en-US" dirty="0"/>
                        <a:t>p</a:t>
                      </a:r>
                      <a:r>
                        <a:rPr lang="en-US" baseline="0" dirty="0"/>
                        <a:t> (is dog)</a:t>
                      </a:r>
                      <a:endParaRPr lang="en-US" dirty="0"/>
                    </a:p>
                  </a:txBody>
                  <a:tcPr/>
                </a:tc>
                <a:tc>
                  <a:txBody>
                    <a:bodyPr/>
                    <a:lstStyle/>
                    <a:p>
                      <a:r>
                        <a:rPr lang="en-US" dirty="0"/>
                        <a:t>q (is mammal)</a:t>
                      </a:r>
                    </a:p>
                  </a:txBody>
                  <a:tcPr/>
                </a:tc>
                <a:extLst>
                  <a:ext uri="{0D108BD9-81ED-4DB2-BD59-A6C34878D82A}">
                    <a16:rowId xmlns:a16="http://schemas.microsoft.com/office/drawing/2014/main" val="10000"/>
                  </a:ext>
                </a:extLst>
              </a:tr>
              <a:tr h="369129">
                <a:tc>
                  <a:txBody>
                    <a:bodyPr/>
                    <a:lstStyle/>
                    <a:p>
                      <a:r>
                        <a:rPr lang="en-US" dirty="0"/>
                        <a:t>TRUE</a:t>
                      </a:r>
                    </a:p>
                  </a:txBody>
                  <a:tcPr/>
                </a:tc>
                <a:tc>
                  <a:txBody>
                    <a:bodyPr/>
                    <a:lstStyle/>
                    <a:p>
                      <a:r>
                        <a:rPr lang="en-US" dirty="0"/>
                        <a:t>TRUE</a:t>
                      </a:r>
                    </a:p>
                  </a:txBody>
                  <a:tcPr/>
                </a:tc>
                <a:extLst>
                  <a:ext uri="{0D108BD9-81ED-4DB2-BD59-A6C34878D82A}">
                    <a16:rowId xmlns:a16="http://schemas.microsoft.com/office/drawing/2014/main" val="10001"/>
                  </a:ext>
                </a:extLst>
              </a:tr>
              <a:tr h="369129">
                <a:tc>
                  <a:txBody>
                    <a:bodyPr/>
                    <a:lstStyle/>
                    <a:p>
                      <a:r>
                        <a:rPr lang="en-US" dirty="0"/>
                        <a:t>FALSE</a:t>
                      </a:r>
                    </a:p>
                  </a:txBody>
                  <a:tcPr/>
                </a:tc>
                <a:tc>
                  <a:txBody>
                    <a:bodyPr/>
                    <a:lstStyle/>
                    <a:p>
                      <a:r>
                        <a:rPr lang="en-US" dirty="0"/>
                        <a:t>TRUE</a:t>
                      </a:r>
                    </a:p>
                  </a:txBody>
                  <a:tcPr/>
                </a:tc>
                <a:extLst>
                  <a:ext uri="{0D108BD9-81ED-4DB2-BD59-A6C34878D82A}">
                    <a16:rowId xmlns:a16="http://schemas.microsoft.com/office/drawing/2014/main" val="10002"/>
                  </a:ext>
                </a:extLst>
              </a:tr>
              <a:tr h="369129">
                <a:tc>
                  <a:txBody>
                    <a:bodyPr/>
                    <a:lstStyle/>
                    <a:p>
                      <a:r>
                        <a:rPr lang="en-US" dirty="0"/>
                        <a:t>FALSE</a:t>
                      </a:r>
                    </a:p>
                  </a:txBody>
                  <a:tcPr/>
                </a:tc>
                <a:tc>
                  <a:txBody>
                    <a:bodyPr/>
                    <a:lstStyle/>
                    <a:p>
                      <a:r>
                        <a:rPr lang="en-US" dirty="0"/>
                        <a:t>FALSE</a:t>
                      </a:r>
                    </a:p>
                  </a:txBody>
                  <a:tcPr/>
                </a:tc>
                <a:extLst>
                  <a:ext uri="{0D108BD9-81ED-4DB2-BD59-A6C34878D82A}">
                    <a16:rowId xmlns:a16="http://schemas.microsoft.com/office/drawing/2014/main" val="10003"/>
                  </a:ext>
                </a:extLst>
              </a:tr>
            </a:tbl>
          </a:graphicData>
        </a:graphic>
      </p:graphicFrame>
      <p:cxnSp>
        <p:nvCxnSpPr>
          <p:cNvPr id="9" name="Straight Arrow Connector 8"/>
          <p:cNvCxnSpPr/>
          <p:nvPr/>
        </p:nvCxnSpPr>
        <p:spPr>
          <a:xfrm flipV="1">
            <a:off x="6749695" y="3532341"/>
            <a:ext cx="1129176" cy="495361"/>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749695" y="4403634"/>
            <a:ext cx="1129176" cy="193418"/>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6742516" y="4887095"/>
            <a:ext cx="1136355" cy="249268"/>
          </a:xfrm>
          <a:prstGeom prst="straightConnector1">
            <a:avLst/>
          </a:prstGeom>
          <a:ln w="76200">
            <a:solidFill>
              <a:srgbClr val="FFC000"/>
            </a:solidFill>
            <a:tailEnd type="triangle"/>
          </a:ln>
        </p:spPr>
        <p:style>
          <a:lnRef idx="1">
            <a:schemeClr val="accent1"/>
          </a:lnRef>
          <a:fillRef idx="0">
            <a:schemeClr val="accent1"/>
          </a:fillRef>
          <a:effectRef idx="1">
            <a:schemeClr val="accent1"/>
          </a:effectRef>
          <a:fontRef idx="minor">
            <a:schemeClr val="tx1"/>
          </a:fontRef>
        </p:style>
      </p:cxnSp>
      <p:sp>
        <p:nvSpPr>
          <p:cNvPr id="19" name="Explosion 2 18"/>
          <p:cNvSpPr/>
          <p:nvPr/>
        </p:nvSpPr>
        <p:spPr>
          <a:xfrm>
            <a:off x="6774747" y="5247802"/>
            <a:ext cx="3429534" cy="1495907"/>
          </a:xfrm>
          <a:prstGeom prst="irregularSeal2">
            <a:avLst/>
          </a:prstGeom>
        </p:spPr>
        <p:style>
          <a:lnRef idx="1">
            <a:schemeClr val="accent1"/>
          </a:lnRef>
          <a:fillRef idx="1">
            <a:schemeClr val="accent1"/>
          </a:fillRef>
          <a:effectRef idx="1">
            <a:schemeClr val="accent1"/>
          </a:effectRef>
          <a:fontRef idx="minor">
            <a:schemeClr val="lt1"/>
          </a:fontRef>
        </p:style>
        <p:txBody>
          <a:bodyPr rtlCol="0" anchor="ctr"/>
          <a:lstStyle/>
          <a:p>
            <a:pPr algn="ctr"/>
            <a:r>
              <a:rPr lang="en-US" sz="2000" dirty="0"/>
              <a:t>It doesn’t exist!</a:t>
            </a:r>
          </a:p>
        </p:txBody>
      </p:sp>
    </p:spTree>
    <p:extLst>
      <p:ext uri="{BB962C8B-B14F-4D97-AF65-F5344CB8AC3E}">
        <p14:creationId xmlns:p14="http://schemas.microsoft.com/office/powerpoint/2010/main" val="222375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1000"/>
                                        <p:tgtEl>
                                          <p:spTgt spid="3">
                                            <p:txEl>
                                              <p:pRg st="5" end="5"/>
                                            </p:txEl>
                                          </p:spTgt>
                                        </p:tgtEl>
                                      </p:cBhvr>
                                    </p:animEffect>
                                    <p:anim calcmode="lin" valueType="num">
                                      <p:cBhvr>
                                        <p:cTn id="2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randombar(horizontal)">
                                      <p:cBhvr>
                                        <p:cTn id="51" dur="500"/>
                                        <p:tgtEl>
                                          <p:spTgt spid="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a:t>
            </a:r>
          </a:p>
        </p:txBody>
      </p:sp>
      <p:sp>
        <p:nvSpPr>
          <p:cNvPr id="3" name="Content Placeholder 2"/>
          <p:cNvSpPr>
            <a:spLocks noGrp="1"/>
          </p:cNvSpPr>
          <p:nvPr>
            <p:ph idx="1"/>
          </p:nvPr>
        </p:nvSpPr>
        <p:spPr>
          <a:xfrm>
            <a:off x="1103312" y="2052918"/>
            <a:ext cx="9249228" cy="4195481"/>
          </a:xfrm>
        </p:spPr>
        <p:txBody>
          <a:bodyPr>
            <a:normAutofit/>
          </a:bodyPr>
          <a:lstStyle/>
          <a:p>
            <a:r>
              <a:rPr lang="en-US" dirty="0"/>
              <a:t>Alternatively, as the implication </a:t>
            </a:r>
            <a:r>
              <a:rPr lang="en-US" b="1" dirty="0">
                <a:solidFill>
                  <a:srgbClr val="FFC000"/>
                </a:solidFill>
              </a:rPr>
              <a:t>p → q </a:t>
            </a:r>
            <a:r>
              <a:rPr lang="en-US" dirty="0"/>
              <a:t>is logically equivalent to </a:t>
            </a:r>
            <a:r>
              <a:rPr lang="en-US" b="1" dirty="0">
                <a:solidFill>
                  <a:srgbClr val="FFC000"/>
                </a:solidFill>
              </a:rPr>
              <a:t>¬p ∨ q</a:t>
            </a:r>
            <a:r>
              <a:rPr lang="en-US" dirty="0"/>
              <a:t>, we can derive the same result using the following truth table: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35</a:t>
            </a:fld>
            <a:endParaRPr lang="en-US" dirty="0">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2928935"/>
            <a:ext cx="4379386" cy="28539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6582" y="3020666"/>
            <a:ext cx="5286375" cy="2762250"/>
          </a:xfrm>
          <a:prstGeom prst="rect">
            <a:avLst/>
          </a:prstGeom>
        </p:spPr>
      </p:pic>
      <p:sp>
        <p:nvSpPr>
          <p:cNvPr id="8" name="TextBox 7"/>
          <p:cNvSpPr txBox="1"/>
          <p:nvPr/>
        </p:nvSpPr>
        <p:spPr>
          <a:xfrm>
            <a:off x="2342720" y="5879067"/>
            <a:ext cx="986167" cy="369332"/>
          </a:xfrm>
          <a:prstGeom prst="rect">
            <a:avLst/>
          </a:prstGeom>
        </p:spPr>
        <p:txBody>
          <a:bodyPr wrap="none" rtlCol="0">
            <a:spAutoFit/>
          </a:bodyPr>
          <a:lstStyle/>
          <a:p>
            <a:pPr algn="ctr"/>
            <a:r>
              <a:rPr lang="en-US" dirty="0"/>
              <a:t>p → q  </a:t>
            </a:r>
          </a:p>
        </p:txBody>
      </p:sp>
      <p:sp>
        <p:nvSpPr>
          <p:cNvPr id="9" name="TextBox 8"/>
          <p:cNvSpPr txBox="1"/>
          <p:nvPr/>
        </p:nvSpPr>
        <p:spPr>
          <a:xfrm>
            <a:off x="7768363" y="5830991"/>
            <a:ext cx="902811" cy="369332"/>
          </a:xfrm>
          <a:prstGeom prst="rect">
            <a:avLst/>
          </a:prstGeom>
        </p:spPr>
        <p:txBody>
          <a:bodyPr wrap="none" rtlCol="0">
            <a:spAutoFit/>
          </a:bodyPr>
          <a:lstStyle/>
          <a:p>
            <a:pPr algn="ctr"/>
            <a:r>
              <a:rPr lang="en-US" dirty="0"/>
              <a:t>¬p ∨ q</a:t>
            </a:r>
          </a:p>
        </p:txBody>
      </p:sp>
      <p:sp>
        <p:nvSpPr>
          <p:cNvPr id="10" name="TextBox 9"/>
          <p:cNvSpPr txBox="1"/>
          <p:nvPr/>
        </p:nvSpPr>
        <p:spPr>
          <a:xfrm>
            <a:off x="6442679" y="6296474"/>
            <a:ext cx="3554179" cy="369332"/>
          </a:xfrm>
          <a:prstGeom prst="rect">
            <a:avLst/>
          </a:prstGeom>
        </p:spPr>
        <p:txBody>
          <a:bodyPr wrap="none" rtlCol="0">
            <a:spAutoFit/>
          </a:bodyPr>
          <a:lstStyle/>
          <a:p>
            <a:pPr algn="ctr"/>
            <a:r>
              <a:rPr lang="en-US" dirty="0"/>
              <a:t>ATTENTION!  ¬p ∨ q ≠ ¬(p ∨ q) </a:t>
            </a:r>
          </a:p>
        </p:txBody>
      </p:sp>
    </p:spTree>
    <p:extLst>
      <p:ext uri="{BB962C8B-B14F-4D97-AF65-F5344CB8AC3E}">
        <p14:creationId xmlns:p14="http://schemas.microsoft.com/office/powerpoint/2010/main" val="2509332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EQUALITY	- biconditional, double implication, equivalence</a:t>
            </a:r>
          </a:p>
        </p:txBody>
      </p:sp>
      <p:sp>
        <p:nvSpPr>
          <p:cNvPr id="3" name="Content Placeholder 2"/>
          <p:cNvSpPr>
            <a:spLocks noGrp="1"/>
          </p:cNvSpPr>
          <p:nvPr>
            <p:ph idx="1"/>
          </p:nvPr>
        </p:nvSpPr>
        <p:spPr/>
        <p:txBody>
          <a:bodyPr>
            <a:normAutofit/>
          </a:bodyPr>
          <a:lstStyle/>
          <a:p>
            <a:r>
              <a:rPr lang="en-US" b="1" dirty="0">
                <a:solidFill>
                  <a:srgbClr val="FFC000"/>
                </a:solidFill>
              </a:rPr>
              <a:t>Logical equality </a:t>
            </a:r>
            <a:r>
              <a:rPr lang="en-US" dirty="0"/>
              <a:t>is also known as </a:t>
            </a:r>
            <a:r>
              <a:rPr lang="en-US" b="1" dirty="0" err="1">
                <a:solidFill>
                  <a:srgbClr val="FFC000"/>
                </a:solidFill>
              </a:rPr>
              <a:t>biconditional</a:t>
            </a:r>
            <a:r>
              <a:rPr lang="en-US" dirty="0">
                <a:solidFill>
                  <a:srgbClr val="FFC000"/>
                </a:solidFill>
              </a:rPr>
              <a:t> </a:t>
            </a:r>
            <a:r>
              <a:rPr lang="en-US" dirty="0"/>
              <a:t>or </a:t>
            </a:r>
            <a:r>
              <a:rPr lang="en-US" b="1" dirty="0">
                <a:solidFill>
                  <a:srgbClr val="FFC000"/>
                </a:solidFill>
              </a:rPr>
              <a:t>double implication</a:t>
            </a:r>
            <a:r>
              <a:rPr lang="en-US" dirty="0"/>
              <a:t>.</a:t>
            </a:r>
          </a:p>
          <a:p>
            <a:r>
              <a:rPr lang="en-US" dirty="0"/>
              <a:t>Known as “</a:t>
            </a:r>
            <a:r>
              <a:rPr lang="en-US" b="1" dirty="0"/>
              <a:t>IF</a:t>
            </a:r>
            <a:r>
              <a:rPr lang="en-US" dirty="0"/>
              <a:t> </a:t>
            </a:r>
            <a:r>
              <a:rPr lang="en-US" b="1" dirty="0">
                <a:solidFill>
                  <a:srgbClr val="00B0F0"/>
                </a:solidFill>
              </a:rPr>
              <a:t>and only if</a:t>
            </a:r>
            <a:r>
              <a:rPr lang="en-US" dirty="0"/>
              <a:t> … </a:t>
            </a:r>
            <a:r>
              <a:rPr lang="en-US" b="1" dirty="0"/>
              <a:t>THEN</a:t>
            </a:r>
            <a:r>
              <a:rPr lang="en-US" dirty="0"/>
              <a:t> …”</a:t>
            </a:r>
          </a:p>
          <a:p>
            <a:r>
              <a:rPr lang="en-US" dirty="0"/>
              <a:t>The </a:t>
            </a:r>
            <a:r>
              <a:rPr lang="en-US" b="1" dirty="0">
                <a:solidFill>
                  <a:srgbClr val="FFC000"/>
                </a:solidFill>
              </a:rPr>
              <a:t>EQUALITY </a:t>
            </a:r>
            <a:r>
              <a:rPr lang="en-US" dirty="0"/>
              <a:t>operator is symbolically represented as : </a:t>
            </a:r>
            <a:r>
              <a:rPr lang="en-US" b="1" dirty="0">
                <a:solidFill>
                  <a:srgbClr val="FFC000"/>
                </a:solidFill>
              </a:rPr>
              <a:t>↔</a:t>
            </a:r>
            <a:r>
              <a:rPr lang="en-US" dirty="0"/>
              <a:t>.</a:t>
            </a:r>
          </a:p>
          <a:p>
            <a:endParaRPr lang="en-US" dirty="0"/>
          </a:p>
          <a:p>
            <a:r>
              <a:rPr lang="en-US" dirty="0"/>
              <a:t>Logical equality is the conjunction: (p → q) ∧ (q → p).</a:t>
            </a:r>
          </a:p>
          <a:p>
            <a:pPr marL="0" indent="0">
              <a:buNone/>
            </a:pPr>
            <a:r>
              <a:rPr lang="en-US" dirty="0"/>
              <a:t>		 Equality is if-then statement where the </a:t>
            </a:r>
            <a:r>
              <a:rPr lang="en-US" b="1" u="sng" dirty="0"/>
              <a:t>converse</a:t>
            </a:r>
            <a:r>
              <a:rPr lang="en-US" dirty="0"/>
              <a:t> is also true.</a:t>
            </a:r>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36</a:t>
            </a:fld>
            <a:endParaRPr lang="en-US" dirty="0">
              <a:uFillTx/>
            </a:endParaRPr>
          </a:p>
        </p:txBody>
      </p:sp>
    </p:spTree>
    <p:extLst>
      <p:ext uri="{BB962C8B-B14F-4D97-AF65-F5344CB8AC3E}">
        <p14:creationId xmlns:p14="http://schemas.microsoft.com/office/powerpoint/2010/main" val="4060093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EQUALITY	- </a:t>
            </a:r>
            <a:r>
              <a:rPr lang="en-US" dirty="0" err="1"/>
              <a:t>biconditional</a:t>
            </a:r>
            <a:r>
              <a:rPr lang="en-US" dirty="0"/>
              <a:t>, double implication</a:t>
            </a:r>
          </a:p>
        </p:txBody>
      </p:sp>
      <p:sp>
        <p:nvSpPr>
          <p:cNvPr id="3" name="Content Placeholder 2"/>
          <p:cNvSpPr>
            <a:spLocks noGrp="1"/>
          </p:cNvSpPr>
          <p:nvPr>
            <p:ph idx="1"/>
          </p:nvPr>
        </p:nvSpPr>
        <p:spPr/>
        <p:txBody>
          <a:bodyPr>
            <a:normAutofit/>
          </a:bodyPr>
          <a:lstStyle/>
          <a:p>
            <a:r>
              <a:rPr lang="en-US" dirty="0"/>
              <a:t>The implication is true when </a:t>
            </a:r>
            <a:r>
              <a:rPr lang="en-US" b="1" dirty="0">
                <a:solidFill>
                  <a:srgbClr val="00B0F0"/>
                </a:solidFill>
              </a:rPr>
              <a:t>p</a:t>
            </a:r>
            <a:r>
              <a:rPr lang="en-US" dirty="0"/>
              <a:t> and </a:t>
            </a:r>
            <a:r>
              <a:rPr lang="en-US" b="1" dirty="0">
                <a:solidFill>
                  <a:srgbClr val="00B0F0"/>
                </a:solidFill>
              </a:rPr>
              <a:t>q</a:t>
            </a:r>
            <a:r>
              <a:rPr lang="en-US" dirty="0">
                <a:solidFill>
                  <a:srgbClr val="00B0F0"/>
                </a:solidFill>
              </a:rPr>
              <a:t> </a:t>
            </a:r>
            <a:r>
              <a:rPr lang="en-US" dirty="0"/>
              <a:t>have the same truth values; it is false otherwise.</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37</a:t>
            </a:fld>
            <a:endParaRPr lang="en-US" dirty="0">
              <a:uFillTx/>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743" y="2852334"/>
            <a:ext cx="5153677" cy="3396065"/>
          </a:xfrm>
          <a:prstGeom prst="rect">
            <a:avLst/>
          </a:prstGeom>
        </p:spPr>
      </p:pic>
    </p:spTree>
    <p:extLst>
      <p:ext uri="{BB962C8B-B14F-4D97-AF65-F5344CB8AC3E}">
        <p14:creationId xmlns:p14="http://schemas.microsoft.com/office/powerpoint/2010/main" val="3431525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38</a:t>
            </a:fld>
            <a:endParaRPr lang="en-US" dirty="0">
              <a:uFillTx/>
            </a:endParaRPr>
          </a:p>
        </p:txBody>
      </p:sp>
    </p:spTree>
    <p:extLst>
      <p:ext uri="{BB962C8B-B14F-4D97-AF65-F5344CB8AC3E}">
        <p14:creationId xmlns:p14="http://schemas.microsoft.com/office/powerpoint/2010/main" val="3896779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 – doorbell</a:t>
            </a:r>
          </a:p>
        </p:txBody>
      </p:sp>
      <p:sp>
        <p:nvSpPr>
          <p:cNvPr id="3" name="Content Placeholder 2"/>
          <p:cNvSpPr>
            <a:spLocks noGrp="1"/>
          </p:cNvSpPr>
          <p:nvPr>
            <p:ph idx="1"/>
          </p:nvPr>
        </p:nvSpPr>
        <p:spPr/>
        <p:txBody>
          <a:bodyPr>
            <a:normAutofit lnSpcReduction="10000"/>
          </a:bodyPr>
          <a:lstStyle/>
          <a:p>
            <a:r>
              <a:rPr lang="en-US" dirty="0"/>
              <a:t>Assume you are living in a house that has two doors, front and back, each with a button to ring a bell. You have a sensor connected to each button that detects two states: 1 (true) – button pressed; 0 (false) – button not pressed.</a:t>
            </a:r>
          </a:p>
          <a:p>
            <a:r>
              <a:rPr lang="en-US" dirty="0"/>
              <a:t>You connected these buttons to the single bell in the house and you want the bell to ring when someone presses the button either at the front or at the rear door.</a:t>
            </a:r>
          </a:p>
          <a:p>
            <a:pPr marL="0" indent="0">
              <a:buNone/>
            </a:pPr>
            <a:endParaRPr lang="en-US" dirty="0"/>
          </a:p>
          <a:p>
            <a:pPr marL="0" indent="0">
              <a:buNone/>
            </a:pPr>
            <a:endParaRPr lang="en-US" dirty="0"/>
          </a:p>
          <a:p>
            <a:r>
              <a:rPr lang="en-US" dirty="0"/>
              <a:t>Which logical variables and operators would you use to </a:t>
            </a:r>
            <a:r>
              <a:rPr lang="en-US"/>
              <a:t>build doorbell </a:t>
            </a:r>
            <a:r>
              <a:rPr lang="en-US" dirty="0"/>
              <a:t>system?</a:t>
            </a:r>
          </a:p>
          <a:p>
            <a:r>
              <a:rPr lang="en-US" dirty="0"/>
              <a:t>Write Boolean equation and prove it with truth table.</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39</a:t>
            </a:fld>
            <a:endParaRPr lang="en-US" dirty="0">
              <a:uFillTx/>
            </a:endParaRPr>
          </a:p>
        </p:txBody>
      </p:sp>
    </p:spTree>
    <p:extLst>
      <p:ext uri="{BB962C8B-B14F-4D97-AF65-F5344CB8AC3E}">
        <p14:creationId xmlns:p14="http://schemas.microsoft.com/office/powerpoint/2010/main" val="299010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Logic</a:t>
            </a:r>
          </a:p>
        </p:txBody>
      </p:sp>
      <p:sp>
        <p:nvSpPr>
          <p:cNvPr id="3" name="Text Placeholder 2"/>
          <p:cNvSpPr>
            <a:spLocks noGrp="1"/>
          </p:cNvSpPr>
          <p:nvPr>
            <p:ph type="body" idx="1"/>
          </p:nvPr>
        </p:nvSpPr>
        <p:spPr/>
        <p:txBody>
          <a:bodyPr/>
          <a:lstStyle/>
          <a:p>
            <a:r>
              <a:rPr lang="en-US" dirty="0"/>
              <a:t>Definition, Statements, propositions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a:t>
            </a:fld>
            <a:endParaRPr lang="en-US" dirty="0">
              <a:uFillTx/>
            </a:endParaRPr>
          </a:p>
        </p:txBody>
      </p:sp>
    </p:spTree>
    <p:extLst>
      <p:ext uri="{BB962C8B-B14F-4D97-AF65-F5344CB8AC3E}">
        <p14:creationId xmlns:p14="http://schemas.microsoft.com/office/powerpoint/2010/main" val="609069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 – door bell (solution)</a:t>
            </a:r>
          </a:p>
        </p:txBody>
      </p:sp>
      <p:sp>
        <p:nvSpPr>
          <p:cNvPr id="3" name="Content Placeholder 2"/>
          <p:cNvSpPr>
            <a:spLocks noGrp="1"/>
          </p:cNvSpPr>
          <p:nvPr>
            <p:ph idx="1"/>
          </p:nvPr>
        </p:nvSpPr>
        <p:spPr/>
        <p:txBody>
          <a:bodyPr/>
          <a:lstStyle/>
          <a:p>
            <a:r>
              <a:rPr lang="en-US" dirty="0"/>
              <a:t>P – button 1 (front door) pressed</a:t>
            </a:r>
          </a:p>
          <a:p>
            <a:r>
              <a:rPr lang="en-US" dirty="0"/>
              <a:t>Q – button 2 (rear door) pressed</a:t>
            </a:r>
          </a:p>
          <a:p>
            <a:r>
              <a:rPr lang="en-US" dirty="0"/>
              <a:t>R – bell ringing</a:t>
            </a:r>
          </a:p>
          <a:p>
            <a:endParaRPr lang="en-US" dirty="0"/>
          </a:p>
          <a:p>
            <a:r>
              <a:rPr lang="en-US" sz="2800" b="1" dirty="0"/>
              <a:t>P ∨ Q ↔ 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40</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811" y="3699484"/>
            <a:ext cx="4419042" cy="2548915"/>
          </a:xfrm>
          <a:prstGeom prst="rect">
            <a:avLst/>
          </a:prstGeom>
        </p:spPr>
      </p:pic>
    </p:spTree>
    <p:extLst>
      <p:ext uri="{BB962C8B-B14F-4D97-AF65-F5344CB8AC3E}">
        <p14:creationId xmlns:p14="http://schemas.microsoft.com/office/powerpoint/2010/main" val="3372632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 – alarm system</a:t>
            </a:r>
          </a:p>
        </p:txBody>
      </p:sp>
      <p:sp>
        <p:nvSpPr>
          <p:cNvPr id="3" name="Content Placeholder 2"/>
          <p:cNvSpPr>
            <a:spLocks noGrp="1"/>
          </p:cNvSpPr>
          <p:nvPr>
            <p:ph idx="1"/>
          </p:nvPr>
        </p:nvSpPr>
        <p:spPr/>
        <p:txBody>
          <a:bodyPr>
            <a:normAutofit lnSpcReduction="10000"/>
          </a:bodyPr>
          <a:lstStyle/>
          <a:p>
            <a:r>
              <a:rPr lang="en-US" dirty="0"/>
              <a:t>You are building your home alarm system. This system is connected to two sensors. The first is the light sensor, that distinguishes between day and night (TRUE – day, FALSE – night). The second is connected to the window and has the following values: TRUE – window open, FALSE – window closed.</a:t>
            </a:r>
          </a:p>
          <a:p>
            <a:r>
              <a:rPr lang="en-US" dirty="0"/>
              <a:t>Assume that you want to open windows during the day.</a:t>
            </a:r>
          </a:p>
          <a:p>
            <a:r>
              <a:rPr lang="en-US" dirty="0"/>
              <a:t>You can treat the burglary in progress as a case when the window is opened during the night.</a:t>
            </a:r>
          </a:p>
          <a:p>
            <a:endParaRPr lang="en-US" dirty="0"/>
          </a:p>
          <a:p>
            <a:r>
              <a:rPr lang="en-US" dirty="0"/>
              <a:t>Which logical variables and operators would you use to build your alarm system?</a:t>
            </a:r>
          </a:p>
          <a:p>
            <a:r>
              <a:rPr lang="en-US" dirty="0"/>
              <a:t>Write Boolean equation and prove it with truth table.</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41</a:t>
            </a:fld>
            <a:endParaRPr lang="en-US" dirty="0">
              <a:uFillTx/>
            </a:endParaRPr>
          </a:p>
        </p:txBody>
      </p:sp>
    </p:spTree>
    <p:extLst>
      <p:ext uri="{BB962C8B-B14F-4D97-AF65-F5344CB8AC3E}">
        <p14:creationId xmlns:p14="http://schemas.microsoft.com/office/powerpoint/2010/main" val="1939031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 – alarm system (solution)</a:t>
            </a:r>
          </a:p>
        </p:txBody>
      </p:sp>
      <p:sp>
        <p:nvSpPr>
          <p:cNvPr id="3" name="Content Placeholder 2"/>
          <p:cNvSpPr>
            <a:spLocks noGrp="1"/>
          </p:cNvSpPr>
          <p:nvPr>
            <p:ph idx="1"/>
          </p:nvPr>
        </p:nvSpPr>
        <p:spPr/>
        <p:txBody>
          <a:bodyPr/>
          <a:lstStyle/>
          <a:p>
            <a:r>
              <a:rPr lang="en-US" dirty="0"/>
              <a:t>P – daytime</a:t>
            </a:r>
          </a:p>
          <a:p>
            <a:r>
              <a:rPr lang="en-US" dirty="0"/>
              <a:t>Q – window open</a:t>
            </a:r>
          </a:p>
          <a:p>
            <a:r>
              <a:rPr lang="en-US" dirty="0"/>
              <a:t>R – burglary in progress</a:t>
            </a:r>
          </a:p>
          <a:p>
            <a:endParaRPr lang="en-US" dirty="0"/>
          </a:p>
          <a:p>
            <a:r>
              <a:rPr lang="en-US" sz="2800" b="1" dirty="0"/>
              <a:t>~P ∧ Q ↔ R</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42</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541" y="3699484"/>
            <a:ext cx="5540536" cy="2548915"/>
          </a:xfrm>
          <a:prstGeom prst="rect">
            <a:avLst/>
          </a:prstGeom>
        </p:spPr>
      </p:pic>
    </p:spTree>
    <p:extLst>
      <p:ext uri="{BB962C8B-B14F-4D97-AF65-F5344CB8AC3E}">
        <p14:creationId xmlns:p14="http://schemas.microsoft.com/office/powerpoint/2010/main" val="1669563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F390C-1884-0A4D-8268-2D9C3691F913}"/>
              </a:ext>
            </a:extLst>
          </p:cNvPr>
          <p:cNvSpPr>
            <a:spLocks noGrp="1"/>
          </p:cNvSpPr>
          <p:nvPr>
            <p:ph type="title"/>
          </p:nvPr>
        </p:nvSpPr>
        <p:spPr/>
        <p:txBody>
          <a:bodyPr/>
          <a:lstStyle/>
          <a:p>
            <a:r>
              <a:rPr lang="en-NL" dirty="0"/>
              <a:t>Summary Quiz</a:t>
            </a:r>
          </a:p>
        </p:txBody>
      </p:sp>
      <p:sp>
        <p:nvSpPr>
          <p:cNvPr id="3" name="Content Placeholder 2">
            <a:extLst>
              <a:ext uri="{FF2B5EF4-FFF2-40B4-BE49-F238E27FC236}">
                <a16:creationId xmlns:a16="http://schemas.microsoft.com/office/drawing/2014/main" id="{93874139-6989-2A41-B928-A58F8543E488}"/>
              </a:ext>
            </a:extLst>
          </p:cNvPr>
          <p:cNvSpPr>
            <a:spLocks noGrp="1"/>
          </p:cNvSpPr>
          <p:nvPr>
            <p:ph idx="1"/>
          </p:nvPr>
        </p:nvSpPr>
        <p:spPr/>
        <p:txBody>
          <a:bodyPr/>
          <a:lstStyle/>
          <a:p>
            <a:pPr marL="457200" indent="-457200">
              <a:buFont typeface="+mj-lt"/>
              <a:buAutoNum type="arabicPeriod"/>
            </a:pPr>
            <a:r>
              <a:rPr lang="en-US" dirty="0"/>
              <a:t>What is logic?</a:t>
            </a:r>
          </a:p>
          <a:p>
            <a:pPr marL="457200" indent="-457200">
              <a:buFont typeface="+mj-lt"/>
              <a:buAutoNum type="arabicPeriod"/>
            </a:pPr>
            <a:r>
              <a:rPr lang="en-US" dirty="0"/>
              <a:t>What is an inference?</a:t>
            </a:r>
          </a:p>
          <a:p>
            <a:pPr marL="457200" indent="-457200">
              <a:buFont typeface="+mj-lt"/>
              <a:buAutoNum type="arabicPeriod"/>
            </a:pPr>
            <a:r>
              <a:rPr lang="en-US" dirty="0"/>
              <a:t>What is an argument?</a:t>
            </a:r>
          </a:p>
          <a:p>
            <a:pPr marL="457200" indent="-457200">
              <a:buFont typeface="+mj-lt"/>
              <a:buAutoNum type="arabicPeriod"/>
            </a:pPr>
            <a:r>
              <a:rPr lang="en-US" dirty="0"/>
              <a:t>What are (logical) statements?</a:t>
            </a:r>
          </a:p>
          <a:p>
            <a:pPr marL="457200" indent="-457200">
              <a:buFont typeface="+mj-lt"/>
              <a:buAutoNum type="arabicPeriod"/>
            </a:pPr>
            <a:r>
              <a:rPr lang="en-US" dirty="0"/>
              <a:t>What are non-statements?</a:t>
            </a:r>
          </a:p>
          <a:p>
            <a:pPr marL="457200" indent="-457200">
              <a:buFont typeface="+mj-lt"/>
              <a:buAutoNum type="arabicPeriod"/>
            </a:pPr>
            <a:r>
              <a:rPr lang="en-US" dirty="0"/>
              <a:t>What is the main idea behind Boolean algebra and what is its significance?</a:t>
            </a:r>
          </a:p>
          <a:p>
            <a:pPr marL="457200" indent="-457200">
              <a:buFont typeface="+mj-lt"/>
              <a:buAutoNum type="arabicPeriod"/>
            </a:pPr>
            <a:r>
              <a:rPr lang="en-US" dirty="0"/>
              <a:t>What values can Boolean variables take?</a:t>
            </a:r>
          </a:p>
          <a:p>
            <a:pPr marL="457200" indent="-457200">
              <a:buFont typeface="+mj-lt"/>
              <a:buAutoNum type="arabicPeriod"/>
            </a:pPr>
            <a:r>
              <a:rPr lang="en-US" dirty="0"/>
              <a:t>What are fundamental Boolean operations?</a:t>
            </a:r>
          </a:p>
        </p:txBody>
      </p:sp>
      <p:sp>
        <p:nvSpPr>
          <p:cNvPr id="4" name="Slide Number Placeholder 3">
            <a:extLst>
              <a:ext uri="{FF2B5EF4-FFF2-40B4-BE49-F238E27FC236}">
                <a16:creationId xmlns:a16="http://schemas.microsoft.com/office/drawing/2014/main" id="{4DFEFC3C-8876-5B47-94E8-38F76017162D}"/>
              </a:ext>
            </a:extLst>
          </p:cNvPr>
          <p:cNvSpPr>
            <a:spLocks noGrp="1"/>
          </p:cNvSpPr>
          <p:nvPr>
            <p:ph type="sldNum" sz="quarter" idx="12"/>
          </p:nvPr>
        </p:nvSpPr>
        <p:spPr/>
        <p:txBody>
          <a:bodyPr/>
          <a:lstStyle/>
          <a:p>
            <a:fld id="{D57F1E4F-1CFF-5643-939E-02111984F565}" type="slidenum">
              <a:rPr lang="en-US" smtClean="0">
                <a:uFillTx/>
              </a:rPr>
              <a:t>43</a:t>
            </a:fld>
            <a:endParaRPr lang="en-US" dirty="0">
              <a:uFillTx/>
            </a:endParaRPr>
          </a:p>
        </p:txBody>
      </p:sp>
    </p:spTree>
    <p:extLst>
      <p:ext uri="{BB962C8B-B14F-4D97-AF65-F5344CB8AC3E}">
        <p14:creationId xmlns:p14="http://schemas.microsoft.com/office/powerpoint/2010/main" val="928641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253E3-129F-5E47-84C3-AA1FC8D18E52}"/>
              </a:ext>
            </a:extLst>
          </p:cNvPr>
          <p:cNvSpPr>
            <a:spLocks noGrp="1"/>
          </p:cNvSpPr>
          <p:nvPr>
            <p:ph type="title"/>
          </p:nvPr>
        </p:nvSpPr>
        <p:spPr/>
        <p:txBody>
          <a:bodyPr/>
          <a:lstStyle/>
          <a:p>
            <a:r>
              <a:rPr lang="en-NL" dirty="0"/>
              <a:t>Summary Quiz</a:t>
            </a:r>
          </a:p>
        </p:txBody>
      </p:sp>
      <p:sp>
        <p:nvSpPr>
          <p:cNvPr id="3" name="Content Placeholder 2">
            <a:extLst>
              <a:ext uri="{FF2B5EF4-FFF2-40B4-BE49-F238E27FC236}">
                <a16:creationId xmlns:a16="http://schemas.microsoft.com/office/drawing/2014/main" id="{9AAAC59C-3F07-BE4A-B061-8EE666A43AE8}"/>
              </a:ext>
            </a:extLst>
          </p:cNvPr>
          <p:cNvSpPr>
            <a:spLocks noGrp="1"/>
          </p:cNvSpPr>
          <p:nvPr>
            <p:ph idx="1"/>
          </p:nvPr>
        </p:nvSpPr>
        <p:spPr/>
        <p:txBody>
          <a:bodyPr/>
          <a:lstStyle/>
          <a:p>
            <a:pPr marL="457200" indent="-457200">
              <a:buFont typeface="+mj-lt"/>
              <a:buAutoNum type="arabicPeriod" startAt="9"/>
            </a:pPr>
            <a:r>
              <a:rPr lang="en-US" dirty="0"/>
              <a:t>What is logical negation?</a:t>
            </a:r>
          </a:p>
          <a:p>
            <a:pPr marL="457200" indent="-457200">
              <a:buFont typeface="+mj-lt"/>
              <a:buAutoNum type="arabicPeriod" startAt="9"/>
            </a:pPr>
            <a:r>
              <a:rPr lang="en-US" dirty="0"/>
              <a:t>What is logical conjunction?</a:t>
            </a:r>
          </a:p>
          <a:p>
            <a:pPr marL="457200" indent="-457200">
              <a:buFont typeface="+mj-lt"/>
              <a:buAutoNum type="arabicPeriod" startAt="9"/>
            </a:pPr>
            <a:r>
              <a:rPr lang="en-US" dirty="0"/>
              <a:t>What is logical disjunction?</a:t>
            </a:r>
          </a:p>
          <a:p>
            <a:pPr marL="457200" indent="-457200">
              <a:buFont typeface="+mj-lt"/>
              <a:buAutoNum type="arabicPeriod" startAt="9"/>
            </a:pPr>
            <a:r>
              <a:rPr lang="en-US" dirty="0"/>
              <a:t>What is logical implication?</a:t>
            </a:r>
          </a:p>
          <a:p>
            <a:pPr marL="457200" indent="-457200">
              <a:buFont typeface="+mj-lt"/>
              <a:buAutoNum type="arabicPeriod" startAt="9"/>
            </a:pPr>
            <a:r>
              <a:rPr lang="en-US" dirty="0"/>
              <a:t>What is logical equality / biconditional implication?</a:t>
            </a:r>
          </a:p>
          <a:p>
            <a:pPr marL="457200" indent="-457200">
              <a:buFont typeface="+mj-lt"/>
              <a:buAutoNum type="arabicPeriod" startAt="9"/>
            </a:pPr>
            <a:endParaRPr lang="en-US" dirty="0"/>
          </a:p>
        </p:txBody>
      </p:sp>
      <p:sp>
        <p:nvSpPr>
          <p:cNvPr id="4" name="Slide Number Placeholder 3">
            <a:extLst>
              <a:ext uri="{FF2B5EF4-FFF2-40B4-BE49-F238E27FC236}">
                <a16:creationId xmlns:a16="http://schemas.microsoft.com/office/drawing/2014/main" id="{6E4611B9-3424-A744-8294-1E7F787867C3}"/>
              </a:ext>
            </a:extLst>
          </p:cNvPr>
          <p:cNvSpPr>
            <a:spLocks noGrp="1"/>
          </p:cNvSpPr>
          <p:nvPr>
            <p:ph type="sldNum" sz="quarter" idx="12"/>
          </p:nvPr>
        </p:nvSpPr>
        <p:spPr/>
        <p:txBody>
          <a:bodyPr/>
          <a:lstStyle/>
          <a:p>
            <a:fld id="{D57F1E4F-1CFF-5643-939E-02111984F565}" type="slidenum">
              <a:rPr lang="en-US" smtClean="0">
                <a:uFillTx/>
              </a:rPr>
              <a:t>44</a:t>
            </a:fld>
            <a:endParaRPr lang="en-US" dirty="0">
              <a:uFillTx/>
            </a:endParaRPr>
          </a:p>
        </p:txBody>
      </p:sp>
    </p:spTree>
    <p:extLst>
      <p:ext uri="{BB962C8B-B14F-4D97-AF65-F5344CB8AC3E}">
        <p14:creationId xmlns:p14="http://schemas.microsoft.com/office/powerpoint/2010/main" val="3406600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296979" y="967018"/>
            <a:ext cx="11519383" cy="5456653"/>
          </a:xfrm>
        </p:spPr>
        <p:txBody>
          <a:bodyPr>
            <a:normAutofit/>
          </a:bodyPr>
          <a:lstStyle/>
          <a:p>
            <a:pPr marL="457200" indent="-457200">
              <a:buFont typeface="+mj-lt"/>
              <a:buAutoNum type="arabicPeriod"/>
            </a:pPr>
            <a:r>
              <a:rPr lang="en-US" dirty="0"/>
              <a:t>Logic is the study of the criteria used in evaluating inferences or arguments.</a:t>
            </a:r>
          </a:p>
          <a:p>
            <a:pPr marL="457200" indent="-457200">
              <a:buFont typeface="+mj-lt"/>
              <a:buAutoNum type="arabicPeriod"/>
            </a:pPr>
            <a:r>
              <a:rPr lang="en-US" dirty="0"/>
              <a:t>An inference is a process of reasoning in which a new belief is formed on the basis of or in virtue of evidence or proof supposedly provided by other beliefs.</a:t>
            </a:r>
          </a:p>
          <a:p>
            <a:pPr marL="457200" indent="-457200">
              <a:buFont typeface="+mj-lt"/>
              <a:buAutoNum type="arabicPeriod"/>
            </a:pPr>
            <a:r>
              <a:rPr lang="en-US" dirty="0"/>
              <a:t>An argument is a collection of statements or propositions, some of which are intended to provide support or evidence in favor of one of the others.</a:t>
            </a:r>
          </a:p>
          <a:p>
            <a:pPr marL="457200" indent="-457200">
              <a:buFont typeface="+mj-lt"/>
              <a:buAutoNum type="arabicPeriod"/>
            </a:pPr>
            <a:r>
              <a:rPr lang="en-US" dirty="0"/>
              <a:t>Statements are the kind of sentences that are either true or false.</a:t>
            </a:r>
          </a:p>
          <a:p>
            <a:pPr marL="457200" indent="-457200">
              <a:buFont typeface="+mj-lt"/>
              <a:buAutoNum type="arabicPeriod"/>
            </a:pPr>
            <a:r>
              <a:rPr lang="en-US" dirty="0"/>
              <a:t>Sentences that do not have a truth value are non-statements.</a:t>
            </a:r>
          </a:p>
          <a:p>
            <a:pPr marL="457200" indent="-457200">
              <a:buFont typeface="+mj-lt"/>
              <a:buAutoNum type="arabicPeriod"/>
            </a:pPr>
            <a:r>
              <a:rPr lang="en-US" dirty="0"/>
              <a:t>In contrast to mathematical algebra (dealing with numbers), the focus of </a:t>
            </a:r>
            <a:r>
              <a:rPr lang="en-US" dirty="0" err="1"/>
              <a:t>Boolan</a:t>
            </a:r>
            <a:r>
              <a:rPr lang="en-US" dirty="0"/>
              <a:t> algebra is on applying mathematical laws to logical statements. Boole’s approach allowed truth to be systematically and formally proven through logic equations.</a:t>
            </a:r>
          </a:p>
          <a:p>
            <a:pPr marL="457200" indent="-457200">
              <a:buFont typeface="+mj-lt"/>
              <a:buAutoNum type="arabicPeriod"/>
            </a:pPr>
            <a:r>
              <a:rPr lang="en-US" dirty="0"/>
              <a:t>The values of Boolean variables are TRUE and FALSE.</a:t>
            </a:r>
          </a:p>
          <a:p>
            <a:pPr marL="457200" indent="-457200">
              <a:buFont typeface="+mj-lt"/>
              <a:buAutoNum type="arabicPeriod"/>
            </a:pPr>
            <a:r>
              <a:rPr lang="en-US" dirty="0"/>
              <a:t>There are three fundamental Boolean operators: negation - NOT (~ or ¬), conjunction - AND (∧), disjunction - OR (∨).</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45</a:t>
            </a:fld>
            <a:endParaRPr lang="en-US" dirty="0">
              <a:uFillTx/>
            </a:endParaRPr>
          </a:p>
        </p:txBody>
      </p:sp>
    </p:spTree>
    <p:extLst>
      <p:ext uri="{BB962C8B-B14F-4D97-AF65-F5344CB8AC3E}">
        <p14:creationId xmlns:p14="http://schemas.microsoft.com/office/powerpoint/2010/main" val="114770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5226-CC4F-4EFC-90E3-F9140E4C86DA}"/>
              </a:ext>
            </a:extLst>
          </p:cNvPr>
          <p:cNvSpPr>
            <a:spLocks noGrp="1"/>
          </p:cNvSpPr>
          <p:nvPr>
            <p:ph type="title"/>
          </p:nvPr>
        </p:nvSpPr>
        <p:spPr>
          <a:xfrm>
            <a:off x="645130" y="75031"/>
            <a:ext cx="9404723" cy="767687"/>
          </a:xfrm>
        </p:spPr>
        <p:txBody>
          <a:bodyPr/>
          <a:lstStyle/>
          <a:p>
            <a:r>
              <a:rPr lang="nl-NL"/>
              <a:t>Summary</a:t>
            </a:r>
          </a:p>
        </p:txBody>
      </p:sp>
      <p:sp>
        <p:nvSpPr>
          <p:cNvPr id="3" name="Content Placeholder 2">
            <a:extLst>
              <a:ext uri="{FF2B5EF4-FFF2-40B4-BE49-F238E27FC236}">
                <a16:creationId xmlns:a16="http://schemas.microsoft.com/office/drawing/2014/main" id="{96B979B7-B280-42DF-A496-2DC301F809EB}"/>
              </a:ext>
            </a:extLst>
          </p:cNvPr>
          <p:cNvSpPr>
            <a:spLocks noGrp="1"/>
          </p:cNvSpPr>
          <p:nvPr>
            <p:ph idx="1"/>
          </p:nvPr>
        </p:nvSpPr>
        <p:spPr>
          <a:xfrm>
            <a:off x="336308" y="1242321"/>
            <a:ext cx="11519383" cy="5456653"/>
          </a:xfrm>
        </p:spPr>
        <p:txBody>
          <a:bodyPr>
            <a:normAutofit/>
          </a:bodyPr>
          <a:lstStyle/>
          <a:p>
            <a:pPr marL="457200" indent="-457200">
              <a:buFont typeface="+mj-lt"/>
              <a:buAutoNum type="arabicPeriod" startAt="9"/>
            </a:pPr>
            <a:r>
              <a:rPr lang="en-US" dirty="0"/>
              <a:t>NOT is a unary operator that takes a single Boolean value and negates it.</a:t>
            </a:r>
          </a:p>
          <a:p>
            <a:pPr marL="457200" indent="-457200">
              <a:buFont typeface="+mj-lt"/>
              <a:buAutoNum type="arabicPeriod" startAt="9"/>
            </a:pPr>
            <a:r>
              <a:rPr lang="en-US" dirty="0"/>
              <a:t>AND is a binary operator, which returns TRUE only if both propositions p and q are TRUE. Otherwise, AND (conjunction) returns FALSE.</a:t>
            </a:r>
          </a:p>
          <a:p>
            <a:pPr marL="457200" indent="-457200">
              <a:buFont typeface="+mj-lt"/>
              <a:buAutoNum type="arabicPeriod" startAt="9"/>
            </a:pPr>
            <a:r>
              <a:rPr lang="en-US" dirty="0"/>
              <a:t>OR is a binary operator that requires only one premise p or q to be TRUE to return TRUE. Both premises must be FALSE for OR (disjunction) to return FALSE.</a:t>
            </a:r>
          </a:p>
          <a:p>
            <a:pPr marL="457200" indent="-457200">
              <a:buFont typeface="+mj-lt"/>
              <a:buAutoNum type="arabicPeriod" startAt="9"/>
            </a:pPr>
            <a:r>
              <a:rPr lang="en-US" dirty="0"/>
              <a:t>Implication (also known as logical consequence, implies, or If ... then) is the relationship between statements that holds true when one logically "follows from" one or more others. Implications returns false if and only if the first term is true and the second term is false. From a false proposition, anything can follow. </a:t>
            </a:r>
          </a:p>
          <a:p>
            <a:pPr marL="457200" indent="-457200">
              <a:buFont typeface="+mj-lt"/>
              <a:buAutoNum type="arabicPeriod" startAt="9"/>
            </a:pPr>
            <a:r>
              <a:rPr lang="en-US" dirty="0"/>
              <a:t>Logical equality or biconditional implication is the relationship between logical propositions that are either both true or both false, so that the affirmation of one and the denial of the other results in contradiction. Therefore, biconditional implication is true if both propositions are either true or false, otherwise, it is false.</a:t>
            </a:r>
          </a:p>
          <a:p>
            <a:pPr marL="457200" indent="-457200">
              <a:buFont typeface="+mj-lt"/>
              <a:buAutoNum type="arabicPeriod" startAt="9"/>
            </a:pPr>
            <a:endParaRPr lang="en-US" dirty="0"/>
          </a:p>
        </p:txBody>
      </p:sp>
      <p:sp>
        <p:nvSpPr>
          <p:cNvPr id="4" name="Slide Number Placeholder 3">
            <a:extLst>
              <a:ext uri="{FF2B5EF4-FFF2-40B4-BE49-F238E27FC236}">
                <a16:creationId xmlns:a16="http://schemas.microsoft.com/office/drawing/2014/main" id="{371DF1C5-9EE1-4960-9CE5-6395F2409E6F}"/>
              </a:ext>
            </a:extLst>
          </p:cNvPr>
          <p:cNvSpPr>
            <a:spLocks noGrp="1"/>
          </p:cNvSpPr>
          <p:nvPr>
            <p:ph type="sldNum" sz="quarter" idx="12"/>
          </p:nvPr>
        </p:nvSpPr>
        <p:spPr/>
        <p:txBody>
          <a:bodyPr/>
          <a:lstStyle/>
          <a:p>
            <a:fld id="{D57F1E4F-1CFF-5643-939E-02111984F565}" type="slidenum">
              <a:rPr lang="en-US" smtClean="0">
                <a:uFillTx/>
              </a:rPr>
              <a:t>46</a:t>
            </a:fld>
            <a:endParaRPr lang="en-US" dirty="0">
              <a:uFillTx/>
            </a:endParaRPr>
          </a:p>
        </p:txBody>
      </p:sp>
    </p:spTree>
    <p:extLst>
      <p:ext uri="{BB962C8B-B14F-4D97-AF65-F5344CB8AC3E}">
        <p14:creationId xmlns:p14="http://schemas.microsoft.com/office/powerpoint/2010/main" val="3420105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132-F816-5547-956F-5F767E3DCD1D}"/>
              </a:ext>
            </a:extLst>
          </p:cNvPr>
          <p:cNvSpPr>
            <a:spLocks noGrp="1"/>
          </p:cNvSpPr>
          <p:nvPr>
            <p:ph type="title"/>
          </p:nvPr>
        </p:nvSpPr>
        <p:spPr/>
        <p:txBody>
          <a:bodyPr/>
          <a:lstStyle/>
          <a:p>
            <a:r>
              <a:rPr lang="en-NL" dirty="0"/>
              <a:t>Extra material - videos</a:t>
            </a:r>
          </a:p>
        </p:txBody>
      </p:sp>
      <p:sp>
        <p:nvSpPr>
          <p:cNvPr id="3" name="Content Placeholder 2">
            <a:extLst>
              <a:ext uri="{FF2B5EF4-FFF2-40B4-BE49-F238E27FC236}">
                <a16:creationId xmlns:a16="http://schemas.microsoft.com/office/drawing/2014/main" id="{6C73045F-F7CB-A441-9381-AD6053F15BC0}"/>
              </a:ext>
            </a:extLst>
          </p:cNvPr>
          <p:cNvSpPr>
            <a:spLocks noGrp="1"/>
          </p:cNvSpPr>
          <p:nvPr>
            <p:ph idx="1"/>
          </p:nvPr>
        </p:nvSpPr>
        <p:spPr/>
        <p:txBody>
          <a:bodyPr/>
          <a:lstStyle/>
          <a:p>
            <a:r>
              <a:rPr lang="en-NL" dirty="0"/>
              <a:t>Disclaimer:</a:t>
            </a:r>
          </a:p>
          <a:p>
            <a:pPr marL="0" indent="0">
              <a:buNone/>
            </a:pPr>
            <a:r>
              <a:rPr lang="en-NL" dirty="0"/>
              <a:t>The following videos are </a:t>
            </a:r>
            <a:r>
              <a:rPr lang="en-NL" b="1" u="sng" dirty="0"/>
              <a:t>not</a:t>
            </a:r>
            <a:r>
              <a:rPr lang="en-NL" u="sng" dirty="0"/>
              <a:t> part of the course material</a:t>
            </a:r>
            <a:r>
              <a:rPr lang="en-NL" dirty="0"/>
              <a:t>, and as such, are treated as an extra information. The teaching team believes it is beneficial to the students to also have the topics presented from a different perspective. Some video will provide more information that given at the lesson, some less.</a:t>
            </a:r>
          </a:p>
          <a:p>
            <a:pPr marL="0" indent="0">
              <a:buNone/>
            </a:pPr>
            <a:r>
              <a:rPr lang="en-NL" dirty="0"/>
              <a:t>For the exam, the only relevant information is considered the one given by the teachers and written in the course book.</a:t>
            </a:r>
          </a:p>
          <a:p>
            <a:pPr marL="0" indent="0">
              <a:buNone/>
            </a:pPr>
            <a:r>
              <a:rPr lang="en-NL" dirty="0"/>
              <a:t>To understand the topics better, using external sources, like the videos given below, is strongly recommended. Feel free to explore, and ask your teacher should you have any questions.</a:t>
            </a:r>
          </a:p>
          <a:p>
            <a:endParaRPr lang="en-NL" dirty="0"/>
          </a:p>
        </p:txBody>
      </p:sp>
      <p:sp>
        <p:nvSpPr>
          <p:cNvPr id="4" name="Slide Number Placeholder 3">
            <a:extLst>
              <a:ext uri="{FF2B5EF4-FFF2-40B4-BE49-F238E27FC236}">
                <a16:creationId xmlns:a16="http://schemas.microsoft.com/office/drawing/2014/main" id="{48EC5655-6660-E14D-B397-FEF37C6AD99F}"/>
              </a:ext>
            </a:extLst>
          </p:cNvPr>
          <p:cNvSpPr>
            <a:spLocks noGrp="1"/>
          </p:cNvSpPr>
          <p:nvPr>
            <p:ph type="sldNum" sz="quarter" idx="12"/>
          </p:nvPr>
        </p:nvSpPr>
        <p:spPr/>
        <p:txBody>
          <a:bodyPr/>
          <a:lstStyle/>
          <a:p>
            <a:fld id="{D57F1E4F-1CFF-5643-939E-02111984F565}" type="slidenum">
              <a:rPr lang="en-US" smtClean="0">
                <a:uFillTx/>
              </a:rPr>
              <a:t>47</a:t>
            </a:fld>
            <a:endParaRPr lang="en-US" dirty="0">
              <a:uFillTx/>
            </a:endParaRPr>
          </a:p>
        </p:txBody>
      </p:sp>
    </p:spTree>
    <p:extLst>
      <p:ext uri="{BB962C8B-B14F-4D97-AF65-F5344CB8AC3E}">
        <p14:creationId xmlns:p14="http://schemas.microsoft.com/office/powerpoint/2010/main" val="1055050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89D1D-6E19-9A4A-98AB-FAF881158200}"/>
              </a:ext>
            </a:extLst>
          </p:cNvPr>
          <p:cNvSpPr>
            <a:spLocks noGrp="1"/>
          </p:cNvSpPr>
          <p:nvPr>
            <p:ph type="title"/>
          </p:nvPr>
        </p:nvSpPr>
        <p:spPr/>
        <p:txBody>
          <a:bodyPr/>
          <a:lstStyle/>
          <a:p>
            <a:r>
              <a:rPr lang="en-NL" dirty="0"/>
              <a:t>Boolean logic and logic gates</a:t>
            </a:r>
          </a:p>
        </p:txBody>
      </p:sp>
      <p:sp>
        <p:nvSpPr>
          <p:cNvPr id="4" name="Slide Number Placeholder 3">
            <a:extLst>
              <a:ext uri="{FF2B5EF4-FFF2-40B4-BE49-F238E27FC236}">
                <a16:creationId xmlns:a16="http://schemas.microsoft.com/office/drawing/2014/main" id="{C6A66B30-34F1-934A-B106-F9AFF09E5B98}"/>
              </a:ext>
            </a:extLst>
          </p:cNvPr>
          <p:cNvSpPr>
            <a:spLocks noGrp="1"/>
          </p:cNvSpPr>
          <p:nvPr>
            <p:ph type="sldNum" sz="quarter" idx="12"/>
          </p:nvPr>
        </p:nvSpPr>
        <p:spPr/>
        <p:txBody>
          <a:bodyPr/>
          <a:lstStyle/>
          <a:p>
            <a:fld id="{D57F1E4F-1CFF-5643-939E-02111984F565}" type="slidenum">
              <a:rPr lang="en-US" smtClean="0">
                <a:uFillTx/>
              </a:rPr>
              <a:t>48</a:t>
            </a:fld>
            <a:endParaRPr lang="en-US" dirty="0">
              <a:uFillTx/>
            </a:endParaRPr>
          </a:p>
        </p:txBody>
      </p:sp>
      <p:pic>
        <p:nvPicPr>
          <p:cNvPr id="5" name="Online Media 4" descr="Boolean Logic &amp; Logic Gates: Crash Course Computer Science #3">
            <a:hlinkClick r:id="" action="ppaction://media"/>
            <a:extLst>
              <a:ext uri="{FF2B5EF4-FFF2-40B4-BE49-F238E27FC236}">
                <a16:creationId xmlns:a16="http://schemas.microsoft.com/office/drawing/2014/main" id="{FD1AEF15-C6BD-2F43-8BD8-C152A95618D0}"/>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334292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E818-B3FA-0B4C-8CD2-2DCCA1FD403C}"/>
              </a:ext>
            </a:extLst>
          </p:cNvPr>
          <p:cNvSpPr>
            <a:spLocks noGrp="1"/>
          </p:cNvSpPr>
          <p:nvPr>
            <p:ph type="title"/>
          </p:nvPr>
        </p:nvSpPr>
        <p:spPr/>
        <p:txBody>
          <a:bodyPr/>
          <a:lstStyle/>
          <a:p>
            <a:r>
              <a:rPr lang="en-NL" dirty="0"/>
              <a:t>Truth tables</a:t>
            </a:r>
          </a:p>
        </p:txBody>
      </p:sp>
      <p:sp>
        <p:nvSpPr>
          <p:cNvPr id="4" name="Slide Number Placeholder 3">
            <a:extLst>
              <a:ext uri="{FF2B5EF4-FFF2-40B4-BE49-F238E27FC236}">
                <a16:creationId xmlns:a16="http://schemas.microsoft.com/office/drawing/2014/main" id="{DBDEB85B-C8B0-054A-9CB2-35F0294697D3}"/>
              </a:ext>
            </a:extLst>
          </p:cNvPr>
          <p:cNvSpPr>
            <a:spLocks noGrp="1"/>
          </p:cNvSpPr>
          <p:nvPr>
            <p:ph type="sldNum" sz="quarter" idx="12"/>
          </p:nvPr>
        </p:nvSpPr>
        <p:spPr/>
        <p:txBody>
          <a:bodyPr/>
          <a:lstStyle/>
          <a:p>
            <a:fld id="{D57F1E4F-1CFF-5643-939E-02111984F565}" type="slidenum">
              <a:rPr lang="en-US" smtClean="0">
                <a:uFillTx/>
              </a:rPr>
              <a:t>49</a:t>
            </a:fld>
            <a:endParaRPr lang="en-US" dirty="0">
              <a:uFillTx/>
            </a:endParaRPr>
          </a:p>
        </p:txBody>
      </p:sp>
      <p:pic>
        <p:nvPicPr>
          <p:cNvPr id="5" name="Online Media 4" descr="Truth Tables Tutorial (part 1)">
            <a:hlinkClick r:id="" action="ppaction://media"/>
            <a:extLst>
              <a:ext uri="{FF2B5EF4-FFF2-40B4-BE49-F238E27FC236}">
                <a16:creationId xmlns:a16="http://schemas.microsoft.com/office/drawing/2014/main" id="{988E78A4-A179-E547-8D4D-1C4593D35CF0}"/>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327303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Logic</a:t>
            </a:r>
          </a:p>
        </p:txBody>
      </p:sp>
      <p:sp>
        <p:nvSpPr>
          <p:cNvPr id="3" name="Content Placeholder 2"/>
          <p:cNvSpPr>
            <a:spLocks noGrp="1"/>
          </p:cNvSpPr>
          <p:nvPr>
            <p:ph idx="1"/>
          </p:nvPr>
        </p:nvSpPr>
        <p:spPr/>
        <p:txBody>
          <a:bodyPr>
            <a:normAutofit/>
          </a:bodyPr>
          <a:lstStyle/>
          <a:p>
            <a:r>
              <a:rPr lang="en-US" dirty="0"/>
              <a:t>Logic is the study of the criteria used in evaluating </a:t>
            </a:r>
            <a:r>
              <a:rPr lang="en-US" b="1" dirty="0">
                <a:solidFill>
                  <a:srgbClr val="FFC000"/>
                </a:solidFill>
              </a:rPr>
              <a:t>inferences</a:t>
            </a:r>
            <a:r>
              <a:rPr lang="en-US" dirty="0"/>
              <a:t> or </a:t>
            </a:r>
            <a:r>
              <a:rPr lang="en-US" b="1" dirty="0">
                <a:solidFill>
                  <a:srgbClr val="FFC000"/>
                </a:solidFill>
              </a:rPr>
              <a:t>arguments</a:t>
            </a:r>
            <a:r>
              <a:rPr lang="en-US" dirty="0"/>
              <a:t>. The name comes from the Greek "logos", - thought, idea, argument, account, reason or principle.</a:t>
            </a:r>
          </a:p>
          <a:p>
            <a:endParaRPr lang="en-US" dirty="0"/>
          </a:p>
          <a:p>
            <a:r>
              <a:rPr lang="en-US" dirty="0"/>
              <a:t>An </a:t>
            </a:r>
            <a:r>
              <a:rPr lang="en-US" b="1" dirty="0">
                <a:solidFill>
                  <a:srgbClr val="FFC000"/>
                </a:solidFill>
              </a:rPr>
              <a:t>inference</a:t>
            </a:r>
            <a:r>
              <a:rPr lang="en-US" dirty="0"/>
              <a:t> is a </a:t>
            </a:r>
            <a:r>
              <a:rPr lang="en-US" u="sng" dirty="0"/>
              <a:t>process of reasoning</a:t>
            </a:r>
            <a:r>
              <a:rPr lang="en-US" dirty="0"/>
              <a:t> in which a </a:t>
            </a:r>
            <a:r>
              <a:rPr lang="en-US" u="sng" dirty="0"/>
              <a:t>new belief is formed</a:t>
            </a:r>
            <a:r>
              <a:rPr lang="en-US" dirty="0"/>
              <a:t> on the </a:t>
            </a:r>
            <a:r>
              <a:rPr lang="en-US" u="sng" dirty="0"/>
              <a:t>basis</a:t>
            </a:r>
            <a:r>
              <a:rPr lang="en-US" dirty="0"/>
              <a:t> of or in virtue of evidence or proof supposedly provided by </a:t>
            </a:r>
            <a:r>
              <a:rPr lang="en-US" u="sng" dirty="0"/>
              <a:t>other beliefs</a:t>
            </a:r>
            <a:r>
              <a:rPr lang="en-US" dirty="0"/>
              <a:t>.</a:t>
            </a:r>
          </a:p>
          <a:p>
            <a:endParaRPr lang="en-US" dirty="0"/>
          </a:p>
          <a:p>
            <a:r>
              <a:rPr lang="en-US" dirty="0"/>
              <a:t>An </a:t>
            </a:r>
            <a:r>
              <a:rPr lang="en-US" b="1" dirty="0">
                <a:solidFill>
                  <a:srgbClr val="FFC000"/>
                </a:solidFill>
              </a:rPr>
              <a:t>argument</a:t>
            </a:r>
            <a:r>
              <a:rPr lang="en-US" dirty="0">
                <a:solidFill>
                  <a:srgbClr val="FFC000"/>
                </a:solidFill>
              </a:rPr>
              <a:t> </a:t>
            </a:r>
            <a:r>
              <a:rPr lang="en-US" dirty="0"/>
              <a:t>is a collection of </a:t>
            </a:r>
            <a:r>
              <a:rPr lang="en-US" b="1" u="sng" dirty="0"/>
              <a:t>statements or propositions</a:t>
            </a:r>
            <a:r>
              <a:rPr lang="en-US" dirty="0"/>
              <a:t>, some of which are intended to </a:t>
            </a:r>
            <a:r>
              <a:rPr lang="en-US" u="sng" dirty="0"/>
              <a:t>provide support or evidence</a:t>
            </a:r>
            <a:r>
              <a:rPr lang="en-US" dirty="0"/>
              <a:t> in favor of one of the others.</a:t>
            </a:r>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5</a:t>
            </a:fld>
            <a:endParaRPr lang="en-US" dirty="0">
              <a:uFillTx/>
            </a:endParaRPr>
          </a:p>
        </p:txBody>
      </p:sp>
    </p:spTree>
    <p:extLst>
      <p:ext uri="{BB962C8B-B14F-4D97-AF65-F5344CB8AC3E}">
        <p14:creationId xmlns:p14="http://schemas.microsoft.com/office/powerpoint/2010/main" val="3678933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D7F6F-EFAF-9646-A2C9-1C4716339DEE}"/>
              </a:ext>
            </a:extLst>
          </p:cNvPr>
          <p:cNvSpPr>
            <a:spLocks noGrp="1"/>
          </p:cNvSpPr>
          <p:nvPr>
            <p:ph type="title"/>
          </p:nvPr>
        </p:nvSpPr>
        <p:spPr/>
        <p:txBody>
          <a:bodyPr/>
          <a:lstStyle/>
          <a:p>
            <a:r>
              <a:rPr lang="en-NL" dirty="0"/>
              <a:t>Boolean algebra and logic practice</a:t>
            </a:r>
          </a:p>
        </p:txBody>
      </p:sp>
      <p:sp>
        <p:nvSpPr>
          <p:cNvPr id="4" name="Slide Number Placeholder 3">
            <a:extLst>
              <a:ext uri="{FF2B5EF4-FFF2-40B4-BE49-F238E27FC236}">
                <a16:creationId xmlns:a16="http://schemas.microsoft.com/office/drawing/2014/main" id="{52D2B8B2-C942-F640-9115-66F4E6F24ED5}"/>
              </a:ext>
            </a:extLst>
          </p:cNvPr>
          <p:cNvSpPr>
            <a:spLocks noGrp="1"/>
          </p:cNvSpPr>
          <p:nvPr>
            <p:ph type="sldNum" sz="quarter" idx="12"/>
          </p:nvPr>
        </p:nvSpPr>
        <p:spPr/>
        <p:txBody>
          <a:bodyPr/>
          <a:lstStyle/>
          <a:p>
            <a:fld id="{D57F1E4F-1CFF-5643-939E-02111984F565}" type="slidenum">
              <a:rPr lang="en-US" smtClean="0">
                <a:uFillTx/>
              </a:rPr>
              <a:t>50</a:t>
            </a:fld>
            <a:endParaRPr lang="en-US" dirty="0">
              <a:uFillTx/>
            </a:endParaRPr>
          </a:p>
        </p:txBody>
      </p:sp>
      <p:pic>
        <p:nvPicPr>
          <p:cNvPr id="5" name="Online Media 4" descr="[2/3] Computer Science | INTERVIEW PRACTICE | Boolean Algebra &amp; Logic">
            <a:hlinkClick r:id="" action="ppaction://media"/>
            <a:extLst>
              <a:ext uri="{FF2B5EF4-FFF2-40B4-BE49-F238E27FC236}">
                <a16:creationId xmlns:a16="http://schemas.microsoft.com/office/drawing/2014/main" id="{1D9D5328-76B2-9647-B5F8-C939AA0D2200}"/>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339908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D8C0-4F2B-CB45-8C8A-ACD48B1D5ED4}"/>
              </a:ext>
            </a:extLst>
          </p:cNvPr>
          <p:cNvSpPr>
            <a:spLocks noGrp="1"/>
          </p:cNvSpPr>
          <p:nvPr>
            <p:ph type="title"/>
          </p:nvPr>
        </p:nvSpPr>
        <p:spPr/>
        <p:txBody>
          <a:bodyPr/>
          <a:lstStyle/>
          <a:p>
            <a:r>
              <a:rPr lang="en-NL" dirty="0"/>
              <a:t>More practice with truth tables</a:t>
            </a:r>
          </a:p>
        </p:txBody>
      </p:sp>
      <p:sp>
        <p:nvSpPr>
          <p:cNvPr id="4" name="Slide Number Placeholder 3">
            <a:extLst>
              <a:ext uri="{FF2B5EF4-FFF2-40B4-BE49-F238E27FC236}">
                <a16:creationId xmlns:a16="http://schemas.microsoft.com/office/drawing/2014/main" id="{EE40A8E0-466E-B544-8A6D-02213F24CF90}"/>
              </a:ext>
            </a:extLst>
          </p:cNvPr>
          <p:cNvSpPr>
            <a:spLocks noGrp="1"/>
          </p:cNvSpPr>
          <p:nvPr>
            <p:ph type="sldNum" sz="quarter" idx="12"/>
          </p:nvPr>
        </p:nvSpPr>
        <p:spPr/>
        <p:txBody>
          <a:bodyPr/>
          <a:lstStyle/>
          <a:p>
            <a:fld id="{D57F1E4F-1CFF-5643-939E-02111984F565}" type="slidenum">
              <a:rPr lang="en-US" smtClean="0">
                <a:uFillTx/>
              </a:rPr>
              <a:t>51</a:t>
            </a:fld>
            <a:endParaRPr lang="en-US" dirty="0">
              <a:uFillTx/>
            </a:endParaRPr>
          </a:p>
        </p:txBody>
      </p:sp>
      <p:pic>
        <p:nvPicPr>
          <p:cNvPr id="5" name="Online Media 4" descr="Truth Table Tutorial - Discrete Mathematics Logic">
            <a:hlinkClick r:id="" action="ppaction://media"/>
            <a:extLst>
              <a:ext uri="{FF2B5EF4-FFF2-40B4-BE49-F238E27FC236}">
                <a16:creationId xmlns:a16="http://schemas.microsoft.com/office/drawing/2014/main" id="{D28AAD5D-30C8-D143-87C4-A7BD05DE3C92}"/>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377972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9707-DF0D-3746-B615-35C8F8445864}"/>
              </a:ext>
            </a:extLst>
          </p:cNvPr>
          <p:cNvSpPr>
            <a:spLocks noGrp="1"/>
          </p:cNvSpPr>
          <p:nvPr>
            <p:ph type="title"/>
          </p:nvPr>
        </p:nvSpPr>
        <p:spPr/>
        <p:txBody>
          <a:bodyPr/>
          <a:lstStyle/>
          <a:p>
            <a:r>
              <a:rPr lang="en-NL" dirty="0"/>
              <a:t>1 / 5 – Intro to logical statements</a:t>
            </a:r>
          </a:p>
        </p:txBody>
      </p:sp>
      <p:sp>
        <p:nvSpPr>
          <p:cNvPr id="4" name="Slide Number Placeholder 3">
            <a:extLst>
              <a:ext uri="{FF2B5EF4-FFF2-40B4-BE49-F238E27FC236}">
                <a16:creationId xmlns:a16="http://schemas.microsoft.com/office/drawing/2014/main" id="{DD39084C-79A8-F84C-9460-A9924FFE97EC}"/>
              </a:ext>
            </a:extLst>
          </p:cNvPr>
          <p:cNvSpPr>
            <a:spLocks noGrp="1"/>
          </p:cNvSpPr>
          <p:nvPr>
            <p:ph type="sldNum" sz="quarter" idx="12"/>
          </p:nvPr>
        </p:nvSpPr>
        <p:spPr/>
        <p:txBody>
          <a:bodyPr/>
          <a:lstStyle/>
          <a:p>
            <a:fld id="{D57F1E4F-1CFF-5643-939E-02111984F565}" type="slidenum">
              <a:rPr lang="en-US" smtClean="0">
                <a:uFillTx/>
              </a:rPr>
              <a:t>52</a:t>
            </a:fld>
            <a:endParaRPr lang="en-US" dirty="0">
              <a:uFillTx/>
            </a:endParaRPr>
          </a:p>
        </p:txBody>
      </p:sp>
      <p:pic>
        <p:nvPicPr>
          <p:cNvPr id="5" name="Online Media 4" descr="Intro to Logical Statements">
            <a:hlinkClick r:id="" action="ppaction://media"/>
            <a:extLst>
              <a:ext uri="{FF2B5EF4-FFF2-40B4-BE49-F238E27FC236}">
                <a16:creationId xmlns:a16="http://schemas.microsoft.com/office/drawing/2014/main" id="{5D7C2B5A-4A20-994F-8736-8638964CBAD9}"/>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64976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1629-0B2A-A448-8EDF-F59F4C656724}"/>
              </a:ext>
            </a:extLst>
          </p:cNvPr>
          <p:cNvSpPr>
            <a:spLocks noGrp="1"/>
          </p:cNvSpPr>
          <p:nvPr>
            <p:ph type="title"/>
          </p:nvPr>
        </p:nvSpPr>
        <p:spPr/>
        <p:txBody>
          <a:bodyPr/>
          <a:lstStyle/>
          <a:p>
            <a:r>
              <a:rPr lang="en-NL" dirty="0"/>
              <a:t>2 / 5 – Negation, conjunction, disjunction (not, and, or)</a:t>
            </a:r>
          </a:p>
        </p:txBody>
      </p:sp>
      <p:sp>
        <p:nvSpPr>
          <p:cNvPr id="4" name="Slide Number Placeholder 3">
            <a:extLst>
              <a:ext uri="{FF2B5EF4-FFF2-40B4-BE49-F238E27FC236}">
                <a16:creationId xmlns:a16="http://schemas.microsoft.com/office/drawing/2014/main" id="{3C208D0B-376E-BB44-86D2-5D209BA3CA8D}"/>
              </a:ext>
            </a:extLst>
          </p:cNvPr>
          <p:cNvSpPr>
            <a:spLocks noGrp="1"/>
          </p:cNvSpPr>
          <p:nvPr>
            <p:ph type="sldNum" sz="quarter" idx="12"/>
          </p:nvPr>
        </p:nvSpPr>
        <p:spPr/>
        <p:txBody>
          <a:bodyPr/>
          <a:lstStyle/>
          <a:p>
            <a:fld id="{D57F1E4F-1CFF-5643-939E-02111984F565}" type="slidenum">
              <a:rPr lang="en-US" smtClean="0">
                <a:uFillTx/>
              </a:rPr>
              <a:t>53</a:t>
            </a:fld>
            <a:endParaRPr lang="en-US" dirty="0">
              <a:uFillTx/>
            </a:endParaRPr>
          </a:p>
        </p:txBody>
      </p:sp>
      <p:pic>
        <p:nvPicPr>
          <p:cNvPr id="5" name="Online Media 4" descr="Intro to Truth Tables |  Negation, Conjunction, and Disjunction">
            <a:hlinkClick r:id="" action="ppaction://media"/>
            <a:extLst>
              <a:ext uri="{FF2B5EF4-FFF2-40B4-BE49-F238E27FC236}">
                <a16:creationId xmlns:a16="http://schemas.microsoft.com/office/drawing/2014/main" id="{5A624791-48CB-5F44-BE4C-CBE3DCB74467}"/>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250211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E1A6-DCDF-0346-9F81-64695542BA75}"/>
              </a:ext>
            </a:extLst>
          </p:cNvPr>
          <p:cNvSpPr>
            <a:spLocks noGrp="1"/>
          </p:cNvSpPr>
          <p:nvPr>
            <p:ph type="title"/>
          </p:nvPr>
        </p:nvSpPr>
        <p:spPr/>
        <p:txBody>
          <a:bodyPr/>
          <a:lstStyle/>
          <a:p>
            <a:r>
              <a:rPr lang="en-NL" dirty="0"/>
              <a:t>3 / 5 - Logial equivalence</a:t>
            </a:r>
          </a:p>
        </p:txBody>
      </p:sp>
      <p:sp>
        <p:nvSpPr>
          <p:cNvPr id="4" name="Slide Number Placeholder 3">
            <a:extLst>
              <a:ext uri="{FF2B5EF4-FFF2-40B4-BE49-F238E27FC236}">
                <a16:creationId xmlns:a16="http://schemas.microsoft.com/office/drawing/2014/main" id="{508C13C9-D1AD-6F42-AE82-BBD763A0FC37}"/>
              </a:ext>
            </a:extLst>
          </p:cNvPr>
          <p:cNvSpPr>
            <a:spLocks noGrp="1"/>
          </p:cNvSpPr>
          <p:nvPr>
            <p:ph type="sldNum" sz="quarter" idx="12"/>
          </p:nvPr>
        </p:nvSpPr>
        <p:spPr/>
        <p:txBody>
          <a:bodyPr/>
          <a:lstStyle/>
          <a:p>
            <a:fld id="{D57F1E4F-1CFF-5643-939E-02111984F565}" type="slidenum">
              <a:rPr lang="en-US" smtClean="0">
                <a:uFillTx/>
              </a:rPr>
              <a:t>54</a:t>
            </a:fld>
            <a:endParaRPr lang="en-US" dirty="0">
              <a:uFillTx/>
            </a:endParaRPr>
          </a:p>
        </p:txBody>
      </p:sp>
      <p:pic>
        <p:nvPicPr>
          <p:cNvPr id="5" name="Online Media 4" descr="Logical Equivalence of Two Statements">
            <a:hlinkClick r:id="" action="ppaction://media"/>
            <a:extLst>
              <a:ext uri="{FF2B5EF4-FFF2-40B4-BE49-F238E27FC236}">
                <a16:creationId xmlns:a16="http://schemas.microsoft.com/office/drawing/2014/main" id="{5EB5FAA3-FC65-884C-BF4F-8DDE90ED1484}"/>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76131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F0C20-7017-5340-AB08-7BFDD0A7B85C}"/>
              </a:ext>
            </a:extLst>
          </p:cNvPr>
          <p:cNvSpPr>
            <a:spLocks noGrp="1"/>
          </p:cNvSpPr>
          <p:nvPr>
            <p:ph type="title"/>
          </p:nvPr>
        </p:nvSpPr>
        <p:spPr/>
        <p:txBody>
          <a:bodyPr/>
          <a:lstStyle/>
          <a:p>
            <a:r>
              <a:rPr lang="en-NL" dirty="0"/>
              <a:t>4 / 5 - Conditional statements</a:t>
            </a:r>
          </a:p>
        </p:txBody>
      </p:sp>
      <p:sp>
        <p:nvSpPr>
          <p:cNvPr id="4" name="Slide Number Placeholder 3">
            <a:extLst>
              <a:ext uri="{FF2B5EF4-FFF2-40B4-BE49-F238E27FC236}">
                <a16:creationId xmlns:a16="http://schemas.microsoft.com/office/drawing/2014/main" id="{959257EC-99BB-064F-895B-D9362F8028F5}"/>
              </a:ext>
            </a:extLst>
          </p:cNvPr>
          <p:cNvSpPr>
            <a:spLocks noGrp="1"/>
          </p:cNvSpPr>
          <p:nvPr>
            <p:ph type="sldNum" sz="quarter" idx="12"/>
          </p:nvPr>
        </p:nvSpPr>
        <p:spPr/>
        <p:txBody>
          <a:bodyPr/>
          <a:lstStyle/>
          <a:p>
            <a:fld id="{D57F1E4F-1CFF-5643-939E-02111984F565}" type="slidenum">
              <a:rPr lang="en-US" smtClean="0">
                <a:uFillTx/>
              </a:rPr>
              <a:t>55</a:t>
            </a:fld>
            <a:endParaRPr lang="en-US" dirty="0">
              <a:uFillTx/>
            </a:endParaRPr>
          </a:p>
        </p:txBody>
      </p:sp>
      <p:pic>
        <p:nvPicPr>
          <p:cNvPr id="5" name="Online Media 4" descr="Conditional Statements: if p then q">
            <a:hlinkClick r:id="" action="ppaction://media"/>
            <a:extLst>
              <a:ext uri="{FF2B5EF4-FFF2-40B4-BE49-F238E27FC236}">
                <a16:creationId xmlns:a16="http://schemas.microsoft.com/office/drawing/2014/main" id="{12E84F6C-72BD-F244-990D-D29D9A4D2E2E}"/>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65054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8A998-27AC-274D-A07A-D4DC1A4E2ABB}"/>
              </a:ext>
            </a:extLst>
          </p:cNvPr>
          <p:cNvSpPr>
            <a:spLocks noGrp="1"/>
          </p:cNvSpPr>
          <p:nvPr>
            <p:ph type="title"/>
          </p:nvPr>
        </p:nvSpPr>
        <p:spPr/>
        <p:txBody>
          <a:bodyPr/>
          <a:lstStyle/>
          <a:p>
            <a:r>
              <a:rPr lang="en-NL" dirty="0"/>
              <a:t>5 / 5 - Biconditional statements</a:t>
            </a:r>
          </a:p>
        </p:txBody>
      </p:sp>
      <p:sp>
        <p:nvSpPr>
          <p:cNvPr id="4" name="Slide Number Placeholder 3">
            <a:extLst>
              <a:ext uri="{FF2B5EF4-FFF2-40B4-BE49-F238E27FC236}">
                <a16:creationId xmlns:a16="http://schemas.microsoft.com/office/drawing/2014/main" id="{C7BC726C-679A-DF47-A526-74F1086797A7}"/>
              </a:ext>
            </a:extLst>
          </p:cNvPr>
          <p:cNvSpPr>
            <a:spLocks noGrp="1"/>
          </p:cNvSpPr>
          <p:nvPr>
            <p:ph type="sldNum" sz="quarter" idx="12"/>
          </p:nvPr>
        </p:nvSpPr>
        <p:spPr/>
        <p:txBody>
          <a:bodyPr/>
          <a:lstStyle/>
          <a:p>
            <a:fld id="{D57F1E4F-1CFF-5643-939E-02111984F565}" type="slidenum">
              <a:rPr lang="en-US" smtClean="0">
                <a:uFillTx/>
              </a:rPr>
              <a:t>56</a:t>
            </a:fld>
            <a:endParaRPr lang="en-US" dirty="0">
              <a:uFillTx/>
            </a:endParaRPr>
          </a:p>
        </p:txBody>
      </p:sp>
      <p:pic>
        <p:nvPicPr>
          <p:cNvPr id="5" name="Online Media 4" descr="Biconditional Statements | &quot;if and only if&quot;">
            <a:hlinkClick r:id="" action="ppaction://media"/>
            <a:extLst>
              <a:ext uri="{FF2B5EF4-FFF2-40B4-BE49-F238E27FC236}">
                <a16:creationId xmlns:a16="http://schemas.microsoft.com/office/drawing/2014/main" id="{4FA816F8-89AC-2E42-8591-03648D891644}"/>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342790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FC04D-17FD-C345-9D3B-B65C0922DCBB}"/>
              </a:ext>
            </a:extLst>
          </p:cNvPr>
          <p:cNvSpPr>
            <a:spLocks noGrp="1"/>
          </p:cNvSpPr>
          <p:nvPr>
            <p:ph type="title"/>
          </p:nvPr>
        </p:nvSpPr>
        <p:spPr/>
        <p:txBody>
          <a:bodyPr/>
          <a:lstStyle/>
          <a:p>
            <a:r>
              <a:rPr lang="en-NL" dirty="0"/>
              <a:t>How computers add numbers</a:t>
            </a:r>
          </a:p>
        </p:txBody>
      </p:sp>
      <p:sp>
        <p:nvSpPr>
          <p:cNvPr id="4" name="Slide Number Placeholder 3">
            <a:extLst>
              <a:ext uri="{FF2B5EF4-FFF2-40B4-BE49-F238E27FC236}">
                <a16:creationId xmlns:a16="http://schemas.microsoft.com/office/drawing/2014/main" id="{447E06C4-AB77-5F44-9443-E9EA306A22E8}"/>
              </a:ext>
            </a:extLst>
          </p:cNvPr>
          <p:cNvSpPr>
            <a:spLocks noGrp="1"/>
          </p:cNvSpPr>
          <p:nvPr>
            <p:ph type="sldNum" sz="quarter" idx="12"/>
          </p:nvPr>
        </p:nvSpPr>
        <p:spPr/>
        <p:txBody>
          <a:bodyPr/>
          <a:lstStyle/>
          <a:p>
            <a:fld id="{D57F1E4F-1CFF-5643-939E-02111984F565}" type="slidenum">
              <a:rPr lang="en-US" smtClean="0">
                <a:uFillTx/>
              </a:rPr>
              <a:t>57</a:t>
            </a:fld>
            <a:endParaRPr lang="en-US" dirty="0">
              <a:uFillTx/>
            </a:endParaRPr>
          </a:p>
        </p:txBody>
      </p:sp>
      <p:pic>
        <p:nvPicPr>
          <p:cNvPr id="5" name="Online Media 4" descr="💻 - See How Computers Add Numbers In One Lesson">
            <a:hlinkClick r:id="" action="ppaction://media"/>
            <a:extLst>
              <a:ext uri="{FF2B5EF4-FFF2-40B4-BE49-F238E27FC236}">
                <a16:creationId xmlns:a16="http://schemas.microsoft.com/office/drawing/2014/main" id="{20370589-0F8E-7443-9D58-8F7355D6E938}"/>
              </a:ext>
            </a:extLst>
          </p:cNvPr>
          <p:cNvPicPr>
            <a:picLocks noRot="1" noChangeAspect="1"/>
          </p:cNvPicPr>
          <p:nvPr>
            <a:videoFile r:link="rId1"/>
          </p:nvPr>
        </p:nvPicPr>
        <p:blipFill>
          <a:blip r:embed="rId4"/>
          <a:stretch>
            <a:fillRect/>
          </a:stretch>
        </p:blipFill>
        <p:spPr>
          <a:xfrm>
            <a:off x="1711666" y="1714500"/>
            <a:ext cx="8339168" cy="4690782"/>
          </a:xfrm>
          <a:prstGeom prst="rect">
            <a:avLst/>
          </a:prstGeom>
        </p:spPr>
      </p:pic>
    </p:spTree>
    <p:extLst>
      <p:ext uri="{BB962C8B-B14F-4D97-AF65-F5344CB8AC3E}">
        <p14:creationId xmlns:p14="http://schemas.microsoft.com/office/powerpoint/2010/main" val="168000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775" y="4602774"/>
            <a:ext cx="2260687" cy="15071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198" y="4810524"/>
            <a:ext cx="2525992" cy="1507125"/>
          </a:xfrm>
          <a:prstGeom prst="rect">
            <a:avLst/>
          </a:prstGeom>
        </p:spPr>
      </p:pic>
      <p:sp>
        <p:nvSpPr>
          <p:cNvPr id="2" name="Title 1"/>
          <p:cNvSpPr>
            <a:spLocks noGrp="1"/>
          </p:cNvSpPr>
          <p:nvPr>
            <p:ph type="title"/>
          </p:nvPr>
        </p:nvSpPr>
        <p:spPr/>
        <p:txBody>
          <a:bodyPr/>
          <a:lstStyle/>
          <a:p>
            <a:r>
              <a:rPr lang="en-US" dirty="0"/>
              <a:t>Statements</a:t>
            </a:r>
          </a:p>
        </p:txBody>
      </p:sp>
      <p:sp>
        <p:nvSpPr>
          <p:cNvPr id="3" name="Content Placeholder 2"/>
          <p:cNvSpPr>
            <a:spLocks noGrp="1"/>
          </p:cNvSpPr>
          <p:nvPr>
            <p:ph idx="1"/>
          </p:nvPr>
        </p:nvSpPr>
        <p:spPr/>
        <p:txBody>
          <a:bodyPr/>
          <a:lstStyle/>
          <a:p>
            <a:r>
              <a:rPr lang="en-US" dirty="0"/>
              <a:t>Definition: </a:t>
            </a:r>
            <a:r>
              <a:rPr lang="en-US" b="1" u="sng" dirty="0">
                <a:solidFill>
                  <a:srgbClr val="FFC000"/>
                </a:solidFill>
              </a:rPr>
              <a:t>Statements</a:t>
            </a:r>
            <a:r>
              <a:rPr lang="en-US" dirty="0">
                <a:solidFill>
                  <a:srgbClr val="FFC000"/>
                </a:solidFill>
              </a:rPr>
              <a:t> </a:t>
            </a:r>
            <a:r>
              <a:rPr lang="en-US" dirty="0"/>
              <a:t>are the </a:t>
            </a:r>
            <a:r>
              <a:rPr lang="en-US" b="1" dirty="0">
                <a:solidFill>
                  <a:srgbClr val="FFC000"/>
                </a:solidFill>
              </a:rPr>
              <a:t>kind of sentences </a:t>
            </a:r>
            <a:r>
              <a:rPr lang="en-US" dirty="0"/>
              <a:t>that are either </a:t>
            </a:r>
            <a:r>
              <a:rPr lang="en-US" b="1" dirty="0"/>
              <a:t>TRUE </a:t>
            </a:r>
            <a:r>
              <a:rPr lang="en-US" dirty="0"/>
              <a:t>or </a:t>
            </a:r>
            <a:r>
              <a:rPr lang="en-US" b="1" dirty="0"/>
              <a:t>FALSE</a:t>
            </a:r>
            <a:r>
              <a:rPr lang="en-US" dirty="0"/>
              <a:t>.</a:t>
            </a:r>
          </a:p>
          <a:p>
            <a:r>
              <a:rPr lang="en-US" dirty="0"/>
              <a:t>A statement is an assertion that something is or is not the case. A statement is true if what it asserts is the case, and it is false if what it asserts is not the case.</a:t>
            </a:r>
          </a:p>
          <a:p>
            <a:r>
              <a:rPr lang="en-US" dirty="0"/>
              <a:t>The Eiffel Tower is 324 meters high.				</a:t>
            </a:r>
            <a:r>
              <a:rPr lang="en-US" sz="1600" dirty="0"/>
              <a:t>This statement is TRUE.</a:t>
            </a:r>
          </a:p>
          <a:p>
            <a:r>
              <a:rPr lang="en-US" dirty="0"/>
              <a:t>Mount Everest is 324 meters high.				</a:t>
            </a:r>
            <a:r>
              <a:rPr lang="en-US" sz="1600" dirty="0"/>
              <a:t>This statement is FALSE.</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6</a:t>
            </a:fld>
            <a:endParaRPr lang="en-US" dirty="0">
              <a:uFillTx/>
            </a:endParaRPr>
          </a:p>
        </p:txBody>
      </p:sp>
      <p:sp>
        <p:nvSpPr>
          <p:cNvPr id="5" name="TextBox 4"/>
          <p:cNvSpPr txBox="1"/>
          <p:nvPr/>
        </p:nvSpPr>
        <p:spPr>
          <a:xfrm>
            <a:off x="6522925" y="5971400"/>
            <a:ext cx="3526928" cy="276999"/>
          </a:xfrm>
          <a:prstGeom prst="rect">
            <a:avLst/>
          </a:prstGeom>
        </p:spPr>
        <p:txBody>
          <a:bodyPr wrap="none" rtlCol="0">
            <a:spAutoFit/>
          </a:bodyPr>
          <a:lstStyle/>
          <a:p>
            <a:r>
              <a:rPr lang="en-US" sz="1200" dirty="0"/>
              <a:t>Source: Patrick Girard, University of Auckland</a:t>
            </a:r>
          </a:p>
        </p:txBody>
      </p:sp>
    </p:spTree>
    <p:extLst>
      <p:ext uri="{BB962C8B-B14F-4D97-AF65-F5344CB8AC3E}">
        <p14:creationId xmlns:p14="http://schemas.microsoft.com/office/powerpoint/2010/main" val="2607468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Statements</a:t>
            </a:r>
          </a:p>
        </p:txBody>
      </p:sp>
      <p:sp>
        <p:nvSpPr>
          <p:cNvPr id="3" name="Text Placeholder 2"/>
          <p:cNvSpPr>
            <a:spLocks noGrp="1"/>
          </p:cNvSpPr>
          <p:nvPr>
            <p:ph type="body" idx="1"/>
          </p:nvPr>
        </p:nvSpPr>
        <p:spPr/>
        <p:txBody>
          <a:bodyPr/>
          <a:lstStyle/>
          <a:p>
            <a:r>
              <a:rPr lang="en-US" dirty="0"/>
              <a:t>Statements</a:t>
            </a:r>
          </a:p>
        </p:txBody>
      </p:sp>
      <p:sp>
        <p:nvSpPr>
          <p:cNvPr id="4" name="Content Placeholder 3"/>
          <p:cNvSpPr>
            <a:spLocks noGrp="1"/>
          </p:cNvSpPr>
          <p:nvPr>
            <p:ph sz="half" idx="2"/>
          </p:nvPr>
        </p:nvSpPr>
        <p:spPr/>
        <p:txBody>
          <a:bodyPr/>
          <a:lstStyle/>
          <a:p>
            <a:r>
              <a:rPr lang="en-US" dirty="0"/>
              <a:t>The trains are always late.</a:t>
            </a:r>
          </a:p>
          <a:p>
            <a:r>
              <a:rPr lang="en-US" dirty="0"/>
              <a:t>Drunk driving is the top cause of car accidents.</a:t>
            </a:r>
          </a:p>
          <a:p>
            <a:r>
              <a:rPr lang="en-US" dirty="0"/>
              <a:t>I like oranges because they have no bones.</a:t>
            </a:r>
          </a:p>
          <a:p>
            <a:r>
              <a:rPr lang="en-US" dirty="0"/>
              <a:t>The sun rises in the East.</a:t>
            </a:r>
          </a:p>
          <a:p>
            <a:r>
              <a:rPr lang="en-US" dirty="0"/>
              <a:t>1 + 1 = 2</a:t>
            </a:r>
          </a:p>
          <a:p>
            <a:r>
              <a:rPr lang="en-US" dirty="0"/>
              <a:t>‘A’ is the first alphabet letter.</a:t>
            </a:r>
          </a:p>
        </p:txBody>
      </p:sp>
      <p:sp>
        <p:nvSpPr>
          <p:cNvPr id="5" name="Text Placeholder 4"/>
          <p:cNvSpPr>
            <a:spLocks noGrp="1"/>
          </p:cNvSpPr>
          <p:nvPr>
            <p:ph type="body" sz="quarter" idx="3"/>
          </p:nvPr>
        </p:nvSpPr>
        <p:spPr/>
        <p:txBody>
          <a:bodyPr/>
          <a:lstStyle/>
          <a:p>
            <a:r>
              <a:rPr lang="en-US" dirty="0"/>
              <a:t>Non-statements</a:t>
            </a:r>
          </a:p>
        </p:txBody>
      </p:sp>
      <p:sp>
        <p:nvSpPr>
          <p:cNvPr id="6" name="Content Placeholder 5"/>
          <p:cNvSpPr>
            <a:spLocks noGrp="1"/>
          </p:cNvSpPr>
          <p:nvPr>
            <p:ph sz="quarter" idx="4"/>
          </p:nvPr>
        </p:nvSpPr>
        <p:spPr/>
        <p:txBody>
          <a:bodyPr/>
          <a:lstStyle/>
          <a:p>
            <a:r>
              <a:rPr lang="en-US" dirty="0"/>
              <a:t>Welcome to Rotterdam.</a:t>
            </a:r>
          </a:p>
          <a:p>
            <a:r>
              <a:rPr lang="en-US" dirty="0"/>
              <a:t>How can I stop drinking?</a:t>
            </a:r>
          </a:p>
          <a:p>
            <a:r>
              <a:rPr lang="en-US" dirty="0"/>
              <a:t>When you play “top” in League of Legends, make sure you always take “</a:t>
            </a:r>
            <a:r>
              <a:rPr lang="en-US" dirty="0" err="1"/>
              <a:t>tanky</a:t>
            </a:r>
            <a:r>
              <a:rPr lang="en-US" dirty="0"/>
              <a:t>” character.</a:t>
            </a:r>
          </a:p>
          <a:p>
            <a:r>
              <a:rPr lang="en-US" dirty="0"/>
              <a:t>What time is it?</a:t>
            </a:r>
          </a:p>
          <a:p>
            <a:r>
              <a:rPr lang="en-US" dirty="0"/>
              <a:t>Oranges taste good.</a:t>
            </a:r>
          </a:p>
        </p:txBody>
      </p:sp>
      <p:sp>
        <p:nvSpPr>
          <p:cNvPr id="7" name="Slide Number Placeholder 6"/>
          <p:cNvSpPr>
            <a:spLocks noGrp="1"/>
          </p:cNvSpPr>
          <p:nvPr>
            <p:ph type="sldNum" sz="quarter" idx="12"/>
          </p:nvPr>
        </p:nvSpPr>
        <p:spPr/>
        <p:txBody>
          <a:bodyPr/>
          <a:lstStyle/>
          <a:p>
            <a:fld id="{D57F1E4F-1CFF-5643-939E-02111984F565}" type="slidenum">
              <a:rPr lang="en-US" smtClean="0">
                <a:uFillTx/>
              </a:rPr>
              <a:t>7</a:t>
            </a:fld>
            <a:endParaRPr lang="en-US" dirty="0">
              <a:uFillTx/>
            </a:endParaRPr>
          </a:p>
        </p:txBody>
      </p:sp>
      <p:sp>
        <p:nvSpPr>
          <p:cNvPr id="8" name="TextBox 7"/>
          <p:cNvSpPr txBox="1"/>
          <p:nvPr/>
        </p:nvSpPr>
        <p:spPr>
          <a:xfrm>
            <a:off x="6125228" y="5373666"/>
            <a:ext cx="4459265" cy="646331"/>
          </a:xfrm>
          <a:prstGeom prst="rect">
            <a:avLst/>
          </a:prstGeom>
        </p:spPr>
        <p:txBody>
          <a:bodyPr wrap="square" rtlCol="0">
            <a:spAutoFit/>
          </a:bodyPr>
          <a:lstStyle/>
          <a:p>
            <a:r>
              <a:rPr lang="en-US" b="1" i="1" dirty="0"/>
              <a:t>Sentences that do </a:t>
            </a:r>
            <a:r>
              <a:rPr lang="en-US" b="1" i="1" dirty="0">
                <a:solidFill>
                  <a:srgbClr val="FFC000"/>
                </a:solidFill>
              </a:rPr>
              <a:t>not have a truth value</a:t>
            </a:r>
            <a:r>
              <a:rPr lang="en-US" b="1" i="1" dirty="0"/>
              <a:t> are non-statements.</a:t>
            </a:r>
          </a:p>
        </p:txBody>
      </p:sp>
    </p:spTree>
    <p:extLst>
      <p:ext uri="{BB962C8B-B14F-4D97-AF65-F5344CB8AC3E}">
        <p14:creationId xmlns:p14="http://schemas.microsoft.com/office/powerpoint/2010/main" val="220384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Statements vs. Propositions (optional)</a:t>
            </a:r>
          </a:p>
        </p:txBody>
      </p:sp>
      <p:sp>
        <p:nvSpPr>
          <p:cNvPr id="3" name="Content Placeholder 2"/>
          <p:cNvSpPr>
            <a:spLocks noGrp="1"/>
          </p:cNvSpPr>
          <p:nvPr>
            <p:ph idx="1"/>
          </p:nvPr>
        </p:nvSpPr>
        <p:spPr/>
        <p:txBody>
          <a:bodyPr>
            <a:normAutofit/>
          </a:bodyPr>
          <a:lstStyle/>
          <a:p>
            <a:r>
              <a:rPr lang="en-US" dirty="0"/>
              <a:t>Some authors go into more details and distinguish between statements and propositions. According to this approach:</a:t>
            </a:r>
          </a:p>
          <a:p>
            <a:pPr lvl="1"/>
            <a:r>
              <a:rPr lang="en-US" dirty="0"/>
              <a:t>Statements are used to EXPRESS propositions.</a:t>
            </a:r>
          </a:p>
          <a:p>
            <a:pPr lvl="1"/>
            <a:r>
              <a:rPr lang="en-US" dirty="0"/>
              <a:t>Propositions, unlike statements, are </a:t>
            </a:r>
            <a:r>
              <a:rPr lang="en-US" b="1" u="sng" dirty="0"/>
              <a:t>NOT</a:t>
            </a:r>
            <a:r>
              <a:rPr lang="en-US" dirty="0"/>
              <a:t> linguistic objects.</a:t>
            </a:r>
          </a:p>
          <a:p>
            <a:pPr lvl="1"/>
            <a:r>
              <a:rPr lang="en-US" dirty="0"/>
              <a:t>They (propositions) are objects that can have truth value.</a:t>
            </a:r>
          </a:p>
          <a:p>
            <a:endParaRPr lang="en-US" dirty="0"/>
          </a:p>
          <a:p>
            <a:pPr lvl="1"/>
            <a:r>
              <a:rPr lang="en-US" dirty="0"/>
              <a:t>Key idea: </a:t>
            </a:r>
            <a:r>
              <a:rPr lang="en-US" b="1" dirty="0">
                <a:solidFill>
                  <a:srgbClr val="FFC000"/>
                </a:solidFill>
              </a:rPr>
              <a:t>Statements</a:t>
            </a:r>
            <a:r>
              <a:rPr lang="en-US" dirty="0"/>
              <a:t> </a:t>
            </a:r>
            <a:r>
              <a:rPr lang="en-US" b="1" dirty="0"/>
              <a:t>EXPRESS</a:t>
            </a:r>
            <a:r>
              <a:rPr lang="en-US" dirty="0"/>
              <a:t> </a:t>
            </a:r>
            <a:r>
              <a:rPr lang="en-US" b="1" dirty="0">
                <a:solidFill>
                  <a:srgbClr val="FFC000"/>
                </a:solidFill>
              </a:rPr>
              <a:t>propositions</a:t>
            </a:r>
            <a:r>
              <a:rPr lang="en-US" dirty="0"/>
              <a:t>, which are then said to be </a:t>
            </a:r>
            <a:r>
              <a:rPr lang="en-US" b="1" dirty="0"/>
              <a:t>TRUE</a:t>
            </a:r>
            <a:r>
              <a:rPr lang="en-US" dirty="0"/>
              <a:t> or </a:t>
            </a:r>
            <a:r>
              <a:rPr lang="en-US" b="1" dirty="0"/>
              <a:t>FALSE</a:t>
            </a:r>
            <a:r>
              <a:rPr lang="en-US" dirty="0"/>
              <a:t>.</a:t>
            </a:r>
          </a:p>
          <a:p>
            <a:pPr lvl="1"/>
            <a:r>
              <a:rPr lang="en-US" dirty="0"/>
              <a:t>For example: “The snow is white” is a statement that itself doesn't have a truth-value, but instead expresses the proposition that snow is white. Since snow is white, this proposition is TRUE.</a:t>
            </a: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8</a:t>
            </a:fld>
            <a:endParaRPr lang="en-US" dirty="0">
              <a:uFillTx/>
            </a:endParaRPr>
          </a:p>
        </p:txBody>
      </p:sp>
      <p:sp>
        <p:nvSpPr>
          <p:cNvPr id="8" name="TextBox 7"/>
          <p:cNvSpPr txBox="1"/>
          <p:nvPr/>
        </p:nvSpPr>
        <p:spPr>
          <a:xfrm>
            <a:off x="6034410" y="6109899"/>
            <a:ext cx="5766322" cy="276999"/>
          </a:xfrm>
          <a:prstGeom prst="rect">
            <a:avLst/>
          </a:prstGeom>
        </p:spPr>
        <p:txBody>
          <a:bodyPr wrap="none" rtlCol="0">
            <a:spAutoFit/>
          </a:bodyPr>
          <a:lstStyle/>
          <a:p>
            <a:r>
              <a:rPr lang="en-US" sz="1200" dirty="0"/>
              <a:t>Source: </a:t>
            </a:r>
            <a:r>
              <a:rPr lang="en-US" sz="1200" dirty="0" err="1"/>
              <a:t>Leitgeb</a:t>
            </a:r>
            <a:r>
              <a:rPr lang="en-US" sz="1200" dirty="0"/>
              <a:t>, Hartmann (2014) Introduction to Mathematical Philosophy</a:t>
            </a:r>
          </a:p>
        </p:txBody>
      </p:sp>
    </p:spTree>
    <p:extLst>
      <p:ext uri="{BB962C8B-B14F-4D97-AF65-F5344CB8AC3E}">
        <p14:creationId xmlns:p14="http://schemas.microsoft.com/office/powerpoint/2010/main" val="3160836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Logic (optional)</a:t>
            </a:r>
          </a:p>
        </p:txBody>
      </p:sp>
      <p:sp>
        <p:nvSpPr>
          <p:cNvPr id="3" name="Content Placeholder 2"/>
          <p:cNvSpPr>
            <a:spLocks noGrp="1"/>
          </p:cNvSpPr>
          <p:nvPr>
            <p:ph idx="1"/>
          </p:nvPr>
        </p:nvSpPr>
        <p:spPr/>
        <p:txBody>
          <a:bodyPr/>
          <a:lstStyle/>
          <a:p>
            <a:r>
              <a:rPr lang="en-US" dirty="0"/>
              <a:t>The earliest recorded forms of deductive reasoning by ancient Greek philosophers (mathematicians, astronomers).</a:t>
            </a:r>
          </a:p>
          <a:p>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uFillTx/>
              </a:rPr>
              <a:t>9</a:t>
            </a:fld>
            <a:endParaRPr lang="en-US" dirty="0">
              <a:uFillTx/>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258" y="2943617"/>
            <a:ext cx="1546993" cy="1546993"/>
          </a:xfrm>
          <a:prstGeom prst="rect">
            <a:avLst/>
          </a:prstGeom>
        </p:spPr>
      </p:pic>
      <p:sp>
        <p:nvSpPr>
          <p:cNvPr id="6" name="TextBox 5"/>
          <p:cNvSpPr txBox="1"/>
          <p:nvPr/>
        </p:nvSpPr>
        <p:spPr>
          <a:xfrm>
            <a:off x="1384136" y="4490610"/>
            <a:ext cx="1983235" cy="646331"/>
          </a:xfrm>
          <a:prstGeom prst="rect">
            <a:avLst/>
          </a:prstGeom>
        </p:spPr>
        <p:txBody>
          <a:bodyPr wrap="none" rtlCol="0">
            <a:spAutoFit/>
          </a:bodyPr>
          <a:lstStyle/>
          <a:p>
            <a:pPr algn="ctr"/>
            <a:r>
              <a:rPr lang="en-US" dirty="0"/>
              <a:t>Thales of Miletus</a:t>
            </a:r>
          </a:p>
          <a:p>
            <a:pPr algn="ctr"/>
            <a:r>
              <a:rPr lang="en-US" dirty="0"/>
              <a:t>(625 – 545 BC)</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063" y="3298923"/>
            <a:ext cx="1418911" cy="1514852"/>
          </a:xfrm>
          <a:prstGeom prst="rect">
            <a:avLst/>
          </a:prstGeom>
        </p:spPr>
      </p:pic>
      <p:sp>
        <p:nvSpPr>
          <p:cNvPr id="8" name="TextBox 7"/>
          <p:cNvSpPr txBox="1"/>
          <p:nvPr/>
        </p:nvSpPr>
        <p:spPr>
          <a:xfrm>
            <a:off x="3621316" y="4813775"/>
            <a:ext cx="1752403" cy="646331"/>
          </a:xfrm>
          <a:prstGeom prst="rect">
            <a:avLst/>
          </a:prstGeom>
        </p:spPr>
        <p:txBody>
          <a:bodyPr wrap="none" rtlCol="0">
            <a:spAutoFit/>
          </a:bodyPr>
          <a:lstStyle/>
          <a:p>
            <a:pPr algn="ctr"/>
            <a:r>
              <a:rPr lang="en-US" dirty="0"/>
              <a:t>Pythagoras</a:t>
            </a:r>
          </a:p>
          <a:p>
            <a:pPr algn="ctr"/>
            <a:r>
              <a:rPr lang="en-US" dirty="0"/>
              <a:t>(570 – 497 BC)</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289" y="3442327"/>
            <a:ext cx="1390663" cy="1812761"/>
          </a:xfrm>
          <a:prstGeom prst="rect">
            <a:avLst/>
          </a:prstGeom>
        </p:spPr>
      </p:pic>
      <p:sp>
        <p:nvSpPr>
          <p:cNvPr id="10" name="TextBox 9"/>
          <p:cNvSpPr txBox="1"/>
          <p:nvPr/>
        </p:nvSpPr>
        <p:spPr>
          <a:xfrm>
            <a:off x="5702418" y="5255088"/>
            <a:ext cx="1752404" cy="646331"/>
          </a:xfrm>
          <a:prstGeom prst="rect">
            <a:avLst/>
          </a:prstGeom>
        </p:spPr>
        <p:txBody>
          <a:bodyPr wrap="none" rtlCol="0">
            <a:spAutoFit/>
          </a:bodyPr>
          <a:lstStyle/>
          <a:p>
            <a:pPr algn="ctr"/>
            <a:r>
              <a:rPr lang="en-US" dirty="0"/>
              <a:t>Socrates</a:t>
            </a:r>
          </a:p>
          <a:p>
            <a:pPr algn="ctr"/>
            <a:r>
              <a:rPr lang="en-US" dirty="0"/>
              <a:t>(469 – 399 BC)</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6602" y="3646449"/>
            <a:ext cx="1361834" cy="1813657"/>
          </a:xfrm>
          <a:prstGeom prst="rect">
            <a:avLst/>
          </a:prstGeom>
        </p:spPr>
      </p:pic>
      <p:sp>
        <p:nvSpPr>
          <p:cNvPr id="12" name="TextBox 11"/>
          <p:cNvSpPr txBox="1"/>
          <p:nvPr/>
        </p:nvSpPr>
        <p:spPr>
          <a:xfrm>
            <a:off x="7871317" y="5430491"/>
            <a:ext cx="1752404" cy="646331"/>
          </a:xfrm>
          <a:prstGeom prst="rect">
            <a:avLst/>
          </a:prstGeom>
        </p:spPr>
        <p:txBody>
          <a:bodyPr wrap="none" rtlCol="0">
            <a:spAutoFit/>
          </a:bodyPr>
          <a:lstStyle/>
          <a:p>
            <a:pPr algn="ctr"/>
            <a:r>
              <a:rPr lang="en-US" dirty="0"/>
              <a:t>Plato</a:t>
            </a:r>
          </a:p>
          <a:p>
            <a:pPr algn="ctr"/>
            <a:r>
              <a:rPr lang="en-US" dirty="0"/>
              <a:t>(428 – 347 BC)</a:t>
            </a:r>
          </a:p>
        </p:txBody>
      </p:sp>
    </p:spTree>
    <p:extLst>
      <p:ext uri="{BB962C8B-B14F-4D97-AF65-F5344CB8AC3E}">
        <p14:creationId xmlns:p14="http://schemas.microsoft.com/office/powerpoint/2010/main" val="18593199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Ion</Template>
  <TotalTime>14647</TotalTime>
  <Words>3697</Words>
  <Application>Microsoft Macintosh PowerPoint</Application>
  <PresentationFormat>Widescreen</PresentationFormat>
  <Paragraphs>499</Paragraphs>
  <Slides>57</Slides>
  <Notes>31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Century Gothic</vt:lpstr>
      <vt:lpstr>Wingdings 3</vt:lpstr>
      <vt:lpstr>Ion</vt:lpstr>
      <vt:lpstr>Analysis 1: Foundations of Modeling   Lessons 3.1: Boolean logic</vt:lpstr>
      <vt:lpstr>Overview of this lesson:  Boolean logic</vt:lpstr>
      <vt:lpstr>Overview of this lesson:  Boolean logic</vt:lpstr>
      <vt:lpstr>Introduction to Logic</vt:lpstr>
      <vt:lpstr>Introduction to Logic</vt:lpstr>
      <vt:lpstr>Statements</vt:lpstr>
      <vt:lpstr>Statements</vt:lpstr>
      <vt:lpstr>Statements vs. Propositions (optional)</vt:lpstr>
      <vt:lpstr>A brief history of Logic (optional)</vt:lpstr>
      <vt:lpstr>A brief history of Logic (optional)</vt:lpstr>
      <vt:lpstr>A brief history of Logic (optional)</vt:lpstr>
      <vt:lpstr>Boolean Logic</vt:lpstr>
      <vt:lpstr>Introduction to George Boole</vt:lpstr>
      <vt:lpstr>Introduction to George Boole</vt:lpstr>
      <vt:lpstr>Introduction to George Boole</vt:lpstr>
      <vt:lpstr>Regular vs. Boolean algebra</vt:lpstr>
      <vt:lpstr>Propositional logic = Boolean logic</vt:lpstr>
      <vt:lpstr>Boolean logic – main idea</vt:lpstr>
      <vt:lpstr>Operators in Boolean Logic</vt:lpstr>
      <vt:lpstr>Fundamental Boolean operators</vt:lpstr>
      <vt:lpstr>NOT - negation</vt:lpstr>
      <vt:lpstr>AND – logical conjunction</vt:lpstr>
      <vt:lpstr>AND – logical conjunction</vt:lpstr>
      <vt:lpstr>AND – logical conjunction</vt:lpstr>
      <vt:lpstr>OR – alternation / disjunction</vt:lpstr>
      <vt:lpstr>OR – alternation / disjunction</vt:lpstr>
      <vt:lpstr>OR – alternation / disjunction</vt:lpstr>
      <vt:lpstr>Other Boolean operators</vt:lpstr>
      <vt:lpstr>NOR</vt:lpstr>
      <vt:lpstr>XOR - exclusive OR</vt:lpstr>
      <vt:lpstr>Implication operators</vt:lpstr>
      <vt:lpstr>IMPLICATION</vt:lpstr>
      <vt:lpstr>IMPLICATION</vt:lpstr>
      <vt:lpstr>IMPLICATION</vt:lpstr>
      <vt:lpstr>IMPLICATION</vt:lpstr>
      <vt:lpstr>EQUALITY - biconditional, double implication, equivalence</vt:lpstr>
      <vt:lpstr>EQUALITY - biconditional, double implication</vt:lpstr>
      <vt:lpstr>Exercises</vt:lpstr>
      <vt:lpstr>Exercise 1 – doorbell</vt:lpstr>
      <vt:lpstr>Exercise 1 – door bell (solution)</vt:lpstr>
      <vt:lpstr>Exercise 2 – alarm system</vt:lpstr>
      <vt:lpstr>Exercise 2 – alarm system (solution)</vt:lpstr>
      <vt:lpstr>Summary Quiz</vt:lpstr>
      <vt:lpstr>Summary Quiz</vt:lpstr>
      <vt:lpstr>Summary</vt:lpstr>
      <vt:lpstr>Summary</vt:lpstr>
      <vt:lpstr>Extra material - videos</vt:lpstr>
      <vt:lpstr>Boolean logic and logic gates</vt:lpstr>
      <vt:lpstr>Truth tables</vt:lpstr>
      <vt:lpstr>Boolean algebra and logic practice</vt:lpstr>
      <vt:lpstr>More practice with truth tables</vt:lpstr>
      <vt:lpstr>1 / 5 – Intro to logical statements</vt:lpstr>
      <vt:lpstr>2 / 5 – Negation, conjunction, disjunction (not, and, or)</vt:lpstr>
      <vt:lpstr>3 / 5 - Logial equivalence</vt:lpstr>
      <vt:lpstr>4 / 5 - Conditional statements</vt:lpstr>
      <vt:lpstr>5 / 5 - Biconditional statements</vt:lpstr>
      <vt:lpstr>How computers add numbers</vt:lpstr>
    </vt:vector>
  </TitlesOfParts>
  <Company>Hogeschool Rotterdam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1: Foundations of Modeling</dc:title>
  <dc:creator>Dobrkovic, A.</dc:creator>
  <cp:lastModifiedBy>Dobrkovic, A. (Andrej)</cp:lastModifiedBy>
  <cp:revision>916</cp:revision>
  <dcterms:created xsi:type="dcterms:W3CDTF">2018-06-25T10:45:04Z</dcterms:created>
  <dcterms:modified xsi:type="dcterms:W3CDTF">2020-11-04T14:22:15Z</dcterms:modified>
</cp:coreProperties>
</file>